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embeddedFontLst>
    <p:embeddedFont>
      <p:font typeface="Roboto" panose="020B0604020202020204"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499"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d21bf156b1_2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d21bf156b1_2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d21bf156b1_2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d21bf156b1_2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d21bf156b1_2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d21bf156b1_2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ac32d09638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ac32d09638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ac537ecaf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ac537eca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ac537ecaf0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ac537ecaf0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ac537ecaf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ac537ecaf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d21bf156b1_2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d21bf156b1_2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d21bf156b1_2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d21bf156b1_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d21bf156b1_2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d21bf156b1_2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d21bf156b1_2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d21bf156b1_2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598150" y="518300"/>
            <a:ext cx="8222100" cy="104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i="1"/>
              <a:t>Computer Networks Innovative Project</a:t>
            </a:r>
            <a:endParaRPr sz="3200" b="1" i="1"/>
          </a:p>
          <a:p>
            <a:pPr marL="0" lvl="0" indent="0" algn="l" rtl="0">
              <a:spcBef>
                <a:spcPts val="0"/>
              </a:spcBef>
              <a:spcAft>
                <a:spcPts val="0"/>
              </a:spcAft>
              <a:buNone/>
            </a:pPr>
            <a:endParaRPr sz="3200" b="1" i="1"/>
          </a:p>
        </p:txBody>
      </p:sp>
      <p:sp>
        <p:nvSpPr>
          <p:cNvPr id="86" name="Google Shape;86;p13"/>
          <p:cNvSpPr txBox="1">
            <a:spLocks noGrp="1"/>
          </p:cNvSpPr>
          <p:nvPr>
            <p:ph type="subTitle" idx="1"/>
          </p:nvPr>
        </p:nvSpPr>
        <p:spPr>
          <a:xfrm>
            <a:off x="648400" y="1786075"/>
            <a:ext cx="8222100" cy="12720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b="1" i="1"/>
              <a:t>Implementation of a Beowulf Cluster and Analysis of its Performance in Applications with Parallel Programming </a:t>
            </a:r>
            <a:endParaRPr b="1" i="1"/>
          </a:p>
          <a:p>
            <a:pPr marL="0" marR="0" lvl="0" indent="0" algn="l" rtl="0">
              <a:lnSpc>
                <a:spcPct val="100000"/>
              </a:lnSpc>
              <a:spcBef>
                <a:spcPts val="0"/>
              </a:spcBef>
              <a:spcAft>
                <a:spcPts val="0"/>
              </a:spcAft>
              <a:buNone/>
            </a:pPr>
            <a:r>
              <a:rPr lang="en" b="1" i="1"/>
              <a:t>Using OpenSSH, MPICH2 and Python Scapy Library</a:t>
            </a:r>
            <a:endParaRPr b="1" i="1"/>
          </a:p>
          <a:p>
            <a:pPr marL="0" marR="0" lvl="0" indent="0" algn="l" rtl="0">
              <a:lnSpc>
                <a:spcPct val="100000"/>
              </a:lnSpc>
              <a:spcBef>
                <a:spcPts val="0"/>
              </a:spcBef>
              <a:spcAft>
                <a:spcPts val="0"/>
              </a:spcAft>
              <a:buNone/>
            </a:pPr>
            <a:endParaRPr sz="1400" b="1" i="1"/>
          </a:p>
          <a:p>
            <a:pPr marL="0" lvl="0" indent="0" algn="l" rtl="0">
              <a:spcBef>
                <a:spcPts val="0"/>
              </a:spcBef>
              <a:spcAft>
                <a:spcPts val="0"/>
              </a:spcAft>
              <a:buNone/>
            </a:pPr>
            <a:endParaRPr sz="1100">
              <a:solidFill>
                <a:srgbClr val="000000"/>
              </a:solidFill>
              <a:latin typeface="Arial"/>
              <a:ea typeface="Arial"/>
              <a:cs typeface="Arial"/>
              <a:sym typeface="Arial"/>
            </a:endParaRPr>
          </a:p>
          <a:p>
            <a:pPr marL="0" lvl="0" indent="0" algn="l" rtl="0">
              <a:spcBef>
                <a:spcPts val="0"/>
              </a:spcBef>
              <a:spcAft>
                <a:spcPts val="0"/>
              </a:spcAft>
              <a:buNone/>
            </a:pPr>
            <a:endParaRPr b="1" i="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2"/>
          <p:cNvSpPr txBox="1"/>
          <p:nvPr/>
        </p:nvSpPr>
        <p:spPr>
          <a:xfrm>
            <a:off x="349550" y="3450300"/>
            <a:ext cx="8343600" cy="2124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b="1">
                <a:solidFill>
                  <a:schemeClr val="lt1"/>
                </a:solidFill>
              </a:rPr>
              <a:t>The final step of Project is to use the Python Scapy library to inspect the network elements. In this step we worked using Google Colab Notebook to do the network tests. We used Wireshark which is a famous Network Protocol Analyzer Tool. We analyzed that the ports we opened specifically for the operation of MPI are the only ports that are opened alongside standard HTTP makes sure that we are in connection with the Slave node and all the packets going to Slave nodes through the DLink Router are actually going to the node, and are returned once the node processes its amount of program.</a:t>
            </a:r>
            <a:endParaRPr b="1">
              <a:solidFill>
                <a:schemeClr val="lt1"/>
              </a:solidFill>
            </a:endParaRPr>
          </a:p>
          <a:p>
            <a:pPr marL="0" lvl="0" indent="0" algn="l" rtl="0">
              <a:spcBef>
                <a:spcPts val="0"/>
              </a:spcBef>
              <a:spcAft>
                <a:spcPts val="0"/>
              </a:spcAft>
              <a:buNone/>
            </a:pPr>
            <a:endParaRPr b="1">
              <a:solidFill>
                <a:schemeClr val="lt1"/>
              </a:solidFill>
            </a:endParaRPr>
          </a:p>
          <a:p>
            <a:pPr marL="0" lvl="0" indent="0" algn="l" rtl="0">
              <a:spcBef>
                <a:spcPts val="0"/>
              </a:spcBef>
              <a:spcAft>
                <a:spcPts val="0"/>
              </a:spcAft>
              <a:buNone/>
            </a:pPr>
            <a:endParaRPr b="1">
              <a:solidFill>
                <a:schemeClr val="lt1"/>
              </a:solidFill>
            </a:endParaRPr>
          </a:p>
        </p:txBody>
      </p:sp>
      <p:pic>
        <p:nvPicPr>
          <p:cNvPr id="163" name="Google Shape;163;p22"/>
          <p:cNvPicPr preferRelativeResize="0"/>
          <p:nvPr/>
        </p:nvPicPr>
        <p:blipFill rotWithShape="1">
          <a:blip r:embed="rId3">
            <a:alphaModFix/>
          </a:blip>
          <a:srcRect r="39628" b="13051"/>
          <a:stretch/>
        </p:blipFill>
        <p:spPr>
          <a:xfrm>
            <a:off x="349550" y="152400"/>
            <a:ext cx="4090858" cy="3297899"/>
          </a:xfrm>
          <a:prstGeom prst="rect">
            <a:avLst/>
          </a:prstGeom>
          <a:noFill/>
          <a:ln>
            <a:noFill/>
          </a:ln>
        </p:spPr>
      </p:pic>
      <p:pic>
        <p:nvPicPr>
          <p:cNvPr id="164" name="Google Shape;164;p22"/>
          <p:cNvPicPr preferRelativeResize="0"/>
          <p:nvPr/>
        </p:nvPicPr>
        <p:blipFill rotWithShape="1">
          <a:blip r:embed="rId4">
            <a:alphaModFix/>
          </a:blip>
          <a:srcRect r="38260"/>
          <a:stretch/>
        </p:blipFill>
        <p:spPr>
          <a:xfrm>
            <a:off x="4572000" y="152400"/>
            <a:ext cx="4027200" cy="3246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3"/>
          <p:cNvSpPr txBox="1"/>
          <p:nvPr/>
        </p:nvSpPr>
        <p:spPr>
          <a:xfrm>
            <a:off x="337025" y="3124625"/>
            <a:ext cx="8343600" cy="255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rPr>
              <a:t>Results</a:t>
            </a:r>
            <a:endParaRPr b="1">
              <a:solidFill>
                <a:schemeClr val="lt1"/>
              </a:solidFill>
            </a:endParaRPr>
          </a:p>
          <a:p>
            <a:pPr marL="0" lvl="0" indent="0" algn="l" rtl="0">
              <a:spcBef>
                <a:spcPts val="0"/>
              </a:spcBef>
              <a:spcAft>
                <a:spcPts val="0"/>
              </a:spcAft>
              <a:buNone/>
            </a:pPr>
            <a:r>
              <a:rPr lang="en">
                <a:solidFill>
                  <a:schemeClr val="lt1"/>
                </a:solidFill>
              </a:rPr>
              <a:t>In this project we aimed to establish a local Beowulf Cluster and using MPI and SSH aimed at creating a low-cost supercomputer that can run the processes faster then what single machines can do, after the implementation phase we have completed the procedure and achieved faster computation speed.</a:t>
            </a:r>
            <a:endParaRPr>
              <a:solidFill>
                <a:schemeClr val="lt1"/>
              </a:solidFill>
            </a:endParaRPr>
          </a:p>
          <a:p>
            <a:pPr marL="0" lvl="0" indent="0" algn="l" rtl="0">
              <a:spcBef>
                <a:spcPts val="0"/>
              </a:spcBef>
              <a:spcAft>
                <a:spcPts val="0"/>
              </a:spcAft>
              <a:buNone/>
            </a:pPr>
            <a:r>
              <a:rPr lang="en">
                <a:solidFill>
                  <a:schemeClr val="lt1"/>
                </a:solidFill>
              </a:rPr>
              <a:t>Finally We ran a parallel process that prints a simple String literal in C++, in it we found that by using Cluster’s computational power, the execution was way faster as compared to what happens when we ran the program individually on nodes. Hence the creation of our low-cost Supercomputer like Beowulf Cluster was a success.</a:t>
            </a: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endParaRPr b="1">
              <a:solidFill>
                <a:schemeClr val="lt1"/>
              </a:solidFill>
            </a:endParaRPr>
          </a:p>
        </p:txBody>
      </p:sp>
      <p:pic>
        <p:nvPicPr>
          <p:cNvPr id="170" name="Google Shape;170;p23"/>
          <p:cNvPicPr preferRelativeResize="0"/>
          <p:nvPr/>
        </p:nvPicPr>
        <p:blipFill rotWithShape="1">
          <a:blip r:embed="rId3">
            <a:alphaModFix/>
          </a:blip>
          <a:srcRect l="4046" r="23167"/>
          <a:stretch/>
        </p:blipFill>
        <p:spPr>
          <a:xfrm>
            <a:off x="563650" y="116050"/>
            <a:ext cx="3749899" cy="2891425"/>
          </a:xfrm>
          <a:prstGeom prst="rect">
            <a:avLst/>
          </a:prstGeom>
          <a:noFill/>
          <a:ln>
            <a:noFill/>
          </a:ln>
        </p:spPr>
      </p:pic>
      <p:pic>
        <p:nvPicPr>
          <p:cNvPr id="171" name="Google Shape;171;p23"/>
          <p:cNvPicPr preferRelativeResize="0"/>
          <p:nvPr/>
        </p:nvPicPr>
        <p:blipFill rotWithShape="1">
          <a:blip r:embed="rId4">
            <a:alphaModFix/>
          </a:blip>
          <a:srcRect l="7148" r="23647"/>
          <a:stretch/>
        </p:blipFill>
        <p:spPr>
          <a:xfrm>
            <a:off x="4647250" y="116049"/>
            <a:ext cx="3556414" cy="2891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4"/>
          <p:cNvSpPr txBox="1"/>
          <p:nvPr/>
        </p:nvSpPr>
        <p:spPr>
          <a:xfrm>
            <a:off x="450950" y="212925"/>
            <a:ext cx="3945600" cy="437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chemeClr val="lt1"/>
                </a:solidFill>
              </a:rPr>
              <a:t>Conclusion</a:t>
            </a:r>
            <a:endParaRPr sz="2000" b="1">
              <a:solidFill>
                <a:schemeClr val="lt1"/>
              </a:solidFill>
            </a:endParaRPr>
          </a:p>
          <a:p>
            <a:pPr marL="0" lvl="0" indent="0" algn="l" rtl="0">
              <a:spcBef>
                <a:spcPts val="0"/>
              </a:spcBef>
              <a:spcAft>
                <a:spcPts val="0"/>
              </a:spcAft>
              <a:buNone/>
            </a:pPr>
            <a:endParaRPr b="1">
              <a:solidFill>
                <a:schemeClr val="lt1"/>
              </a:solidFill>
            </a:endParaRPr>
          </a:p>
          <a:p>
            <a:pPr marL="0" lvl="0" indent="0" algn="just" rtl="0">
              <a:spcBef>
                <a:spcPts val="0"/>
              </a:spcBef>
              <a:spcAft>
                <a:spcPts val="0"/>
              </a:spcAft>
              <a:buNone/>
            </a:pPr>
            <a:r>
              <a:rPr lang="en" b="1">
                <a:solidFill>
                  <a:schemeClr val="lt1"/>
                </a:solidFill>
              </a:rPr>
              <a:t>1.To conclude the project, we can say that the execution of programmes that require parallel computations is much faster on a clustered system, like in the case of the above constructed Beowulf Cluster.</a:t>
            </a:r>
            <a:endParaRPr b="1">
              <a:solidFill>
                <a:schemeClr val="lt1"/>
              </a:solidFill>
            </a:endParaRPr>
          </a:p>
          <a:p>
            <a:pPr marL="0" lvl="0" indent="0" algn="just" rtl="0">
              <a:spcBef>
                <a:spcPts val="0"/>
              </a:spcBef>
              <a:spcAft>
                <a:spcPts val="0"/>
              </a:spcAft>
              <a:buNone/>
            </a:pPr>
            <a:endParaRPr b="1">
              <a:solidFill>
                <a:schemeClr val="lt1"/>
              </a:solidFill>
            </a:endParaRPr>
          </a:p>
          <a:p>
            <a:pPr marL="0" lvl="0" indent="0" algn="just" rtl="0">
              <a:spcBef>
                <a:spcPts val="0"/>
              </a:spcBef>
              <a:spcAft>
                <a:spcPts val="0"/>
              </a:spcAft>
              <a:buNone/>
            </a:pPr>
            <a:r>
              <a:rPr lang="en" b="1">
                <a:solidFill>
                  <a:schemeClr val="lt1"/>
                </a:solidFill>
              </a:rPr>
              <a:t>2. The programmes run much faster on them as compared to their time requirements on single node computers. Beowulf clusters can communicate among themselves using Open-SSH and Message Passing Interface which is a special tool for communication within nodes in a Private Network. Hence to increase productivity we can use 2 simple computers, merge them in a cluster, a workable Supercomputer.</a:t>
            </a:r>
            <a:endParaRPr b="1">
              <a:solidFill>
                <a:schemeClr val="lt1"/>
              </a:solidFill>
            </a:endParaRPr>
          </a:p>
          <a:p>
            <a:pPr marL="0" lvl="0" indent="0" algn="just" rtl="0">
              <a:spcBef>
                <a:spcPts val="0"/>
              </a:spcBef>
              <a:spcAft>
                <a:spcPts val="0"/>
              </a:spcAft>
              <a:buNone/>
            </a:pPr>
            <a:endParaRPr b="1">
              <a:solidFill>
                <a:schemeClr val="lt1"/>
              </a:solidFill>
            </a:endParaRPr>
          </a:p>
        </p:txBody>
      </p:sp>
      <p:sp>
        <p:nvSpPr>
          <p:cNvPr id="177" name="Google Shape;177;p24"/>
          <p:cNvSpPr txBox="1"/>
          <p:nvPr/>
        </p:nvSpPr>
        <p:spPr>
          <a:xfrm>
            <a:off x="4784925" y="363250"/>
            <a:ext cx="3000000" cy="3078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chemeClr val="lt1"/>
                </a:solidFill>
              </a:rPr>
              <a:t>References</a:t>
            </a:r>
            <a:endParaRPr sz="2000" b="1">
              <a:solidFill>
                <a:schemeClr val="lt1"/>
              </a:solidFill>
            </a:endParaRPr>
          </a:p>
          <a:p>
            <a:pPr marL="0" lvl="0" indent="0" algn="l" rtl="0">
              <a:spcBef>
                <a:spcPts val="0"/>
              </a:spcBef>
              <a:spcAft>
                <a:spcPts val="0"/>
              </a:spcAft>
              <a:buNone/>
            </a:pPr>
            <a:endParaRPr b="1">
              <a:solidFill>
                <a:schemeClr val="lt1"/>
              </a:solidFill>
            </a:endParaRPr>
          </a:p>
          <a:p>
            <a:pPr marL="0" lvl="0" indent="0" algn="l" rtl="0">
              <a:spcBef>
                <a:spcPts val="0"/>
              </a:spcBef>
              <a:spcAft>
                <a:spcPts val="0"/>
              </a:spcAft>
              <a:buNone/>
            </a:pPr>
            <a:r>
              <a:rPr lang="en" b="1">
                <a:solidFill>
                  <a:schemeClr val="lt1"/>
                </a:solidFill>
              </a:rPr>
              <a:t>1. What’s a Beowulf for ?</a:t>
            </a:r>
            <a:endParaRPr b="1">
              <a:solidFill>
                <a:schemeClr val="lt1"/>
              </a:solidFill>
            </a:endParaRPr>
          </a:p>
          <a:p>
            <a:pPr marL="0" lvl="0" indent="0" algn="l" rtl="0">
              <a:spcBef>
                <a:spcPts val="0"/>
              </a:spcBef>
              <a:spcAft>
                <a:spcPts val="0"/>
              </a:spcAft>
              <a:buNone/>
            </a:pPr>
            <a:endParaRPr b="1">
              <a:solidFill>
                <a:schemeClr val="lt1"/>
              </a:solidFill>
            </a:endParaRPr>
          </a:p>
          <a:p>
            <a:pPr marL="0" lvl="0" indent="0" algn="l" rtl="0">
              <a:spcBef>
                <a:spcPts val="0"/>
              </a:spcBef>
              <a:spcAft>
                <a:spcPts val="0"/>
              </a:spcAft>
              <a:buNone/>
            </a:pPr>
            <a:r>
              <a:rPr lang="en" b="1">
                <a:solidFill>
                  <a:schemeClr val="lt1"/>
                </a:solidFill>
              </a:rPr>
              <a:t>2. Beowulf Cluster Computing</a:t>
            </a:r>
            <a:endParaRPr b="1">
              <a:solidFill>
                <a:schemeClr val="lt1"/>
              </a:solidFill>
            </a:endParaRPr>
          </a:p>
          <a:p>
            <a:pPr marL="0" lvl="0" indent="0" algn="l" rtl="0">
              <a:spcBef>
                <a:spcPts val="0"/>
              </a:spcBef>
              <a:spcAft>
                <a:spcPts val="0"/>
              </a:spcAft>
              <a:buNone/>
            </a:pPr>
            <a:r>
              <a:rPr lang="en" b="1">
                <a:solidFill>
                  <a:schemeClr val="lt1"/>
                </a:solidFill>
              </a:rPr>
              <a:t>    with Linux. Book</a:t>
            </a:r>
            <a:endParaRPr b="1">
              <a:solidFill>
                <a:schemeClr val="lt1"/>
              </a:solidFill>
            </a:endParaRPr>
          </a:p>
          <a:p>
            <a:pPr marL="0" lvl="0" indent="0" algn="l" rtl="0">
              <a:spcBef>
                <a:spcPts val="0"/>
              </a:spcBef>
              <a:spcAft>
                <a:spcPts val="0"/>
              </a:spcAft>
              <a:buNone/>
            </a:pPr>
            <a:endParaRPr b="1">
              <a:solidFill>
                <a:schemeClr val="lt1"/>
              </a:solidFill>
            </a:endParaRPr>
          </a:p>
          <a:p>
            <a:pPr marL="0" lvl="0" indent="0" algn="l" rtl="0">
              <a:spcBef>
                <a:spcPts val="0"/>
              </a:spcBef>
              <a:spcAft>
                <a:spcPts val="0"/>
              </a:spcAft>
              <a:buNone/>
            </a:pPr>
            <a:r>
              <a:rPr lang="en" b="1">
                <a:solidFill>
                  <a:schemeClr val="lt1"/>
                </a:solidFill>
              </a:rPr>
              <a:t>3.  Building Your own Beowulf Cluster,  Wired Article.</a:t>
            </a:r>
            <a:endParaRPr b="1">
              <a:solidFill>
                <a:schemeClr val="lt1"/>
              </a:solidFill>
            </a:endParaRPr>
          </a:p>
          <a:p>
            <a:pPr marL="0" lvl="0" indent="0" algn="l" rtl="0">
              <a:spcBef>
                <a:spcPts val="0"/>
              </a:spcBef>
              <a:spcAft>
                <a:spcPts val="0"/>
              </a:spcAft>
              <a:buNone/>
            </a:pPr>
            <a:endParaRPr b="1">
              <a:solidFill>
                <a:schemeClr val="lt1"/>
              </a:solidFill>
            </a:endParaRPr>
          </a:p>
          <a:p>
            <a:pPr marL="0" lvl="0" indent="0" algn="l" rtl="0">
              <a:spcBef>
                <a:spcPts val="0"/>
              </a:spcBef>
              <a:spcAft>
                <a:spcPts val="0"/>
              </a:spcAft>
              <a:buNone/>
            </a:pPr>
            <a:r>
              <a:rPr lang="en" b="1">
                <a:solidFill>
                  <a:schemeClr val="lt1"/>
                </a:solidFill>
              </a:rPr>
              <a:t>4. Implementation of a Beowulf Cluster. Research Paper.</a:t>
            </a:r>
            <a:endParaRPr b="1">
              <a:solidFill>
                <a:schemeClr val="lt1"/>
              </a:solidFill>
            </a:endParaRPr>
          </a:p>
          <a:p>
            <a:pPr marL="0" lvl="0" indent="0" algn="l" rtl="0">
              <a:spcBef>
                <a:spcPts val="0"/>
              </a:spcBef>
              <a:spcAft>
                <a:spcPts val="0"/>
              </a:spcAft>
              <a:buNone/>
            </a:pPr>
            <a:endParaRPr b="1">
              <a:solidFill>
                <a:schemeClr val="lt1"/>
              </a:solidFill>
            </a:endParaRPr>
          </a:p>
        </p:txBody>
      </p:sp>
      <p:sp>
        <p:nvSpPr>
          <p:cNvPr id="178" name="Google Shape;178;p24"/>
          <p:cNvSpPr txBox="1"/>
          <p:nvPr/>
        </p:nvSpPr>
        <p:spPr>
          <a:xfrm>
            <a:off x="4784925" y="3258850"/>
            <a:ext cx="3945600" cy="492412"/>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chemeClr val="accent5"/>
                </a:solidFill>
              </a:rPr>
              <a:t>Thanks Everyone</a:t>
            </a:r>
            <a:endParaRPr sz="2000" b="1" dirty="0">
              <a:solidFill>
                <a:schemeClr val="accent5"/>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p:nvPr/>
        </p:nvSpPr>
        <p:spPr>
          <a:xfrm>
            <a:off x="211775" y="0"/>
            <a:ext cx="4221300" cy="52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i="1">
              <a:latin typeface="Roboto"/>
              <a:ea typeface="Roboto"/>
              <a:cs typeface="Roboto"/>
              <a:sym typeface="Roboto"/>
            </a:endParaRPr>
          </a:p>
          <a:p>
            <a:pPr marL="0" lvl="0" indent="0" algn="l" rtl="0">
              <a:spcBef>
                <a:spcPts val="0"/>
              </a:spcBef>
              <a:spcAft>
                <a:spcPts val="0"/>
              </a:spcAft>
              <a:buNone/>
            </a:pPr>
            <a:r>
              <a:rPr lang="en" b="1" i="1">
                <a:latin typeface="Roboto"/>
                <a:ea typeface="Roboto"/>
                <a:cs typeface="Roboto"/>
                <a:sym typeface="Roboto"/>
              </a:rPr>
              <a:t>A. ABSTRACT</a:t>
            </a:r>
            <a:endParaRPr b="1" i="1">
              <a:latin typeface="Roboto"/>
              <a:ea typeface="Roboto"/>
              <a:cs typeface="Roboto"/>
              <a:sym typeface="Roboto"/>
            </a:endParaRPr>
          </a:p>
          <a:p>
            <a:pPr marL="0" lvl="0" indent="0" algn="just" rtl="0">
              <a:spcBef>
                <a:spcPts val="0"/>
              </a:spcBef>
              <a:spcAft>
                <a:spcPts val="0"/>
              </a:spcAft>
              <a:buNone/>
            </a:pPr>
            <a:r>
              <a:rPr lang="en" sz="1200">
                <a:latin typeface="Roboto"/>
                <a:ea typeface="Roboto"/>
                <a:cs typeface="Roboto"/>
                <a:sym typeface="Roboto"/>
              </a:rPr>
              <a:t>The project aims to establish a local Beowulf Cluster between a Laptop and a Desktop Computer running Ubuntu Desktop and further analysis of the Networking comp. using Scapy (Python Library for Network Monitoring) and MPI (Message Passing Interface) for running Parallel Programmes. We decided to use a laptop as Master and PC as Slave Node in the Local Beowulf Cluster.</a:t>
            </a: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p>
            <a:pPr marL="0" lvl="0" indent="0" algn="l" rtl="0">
              <a:spcBef>
                <a:spcPts val="0"/>
              </a:spcBef>
              <a:spcAft>
                <a:spcPts val="0"/>
              </a:spcAft>
              <a:buNone/>
            </a:pPr>
            <a:r>
              <a:rPr lang="en" b="1" i="1">
                <a:latin typeface="Roboto"/>
                <a:ea typeface="Roboto"/>
                <a:cs typeface="Roboto"/>
                <a:sym typeface="Roboto"/>
              </a:rPr>
              <a:t>B. What is a Beowulf Cluster ?</a:t>
            </a:r>
            <a:endParaRPr b="1" i="1">
              <a:latin typeface="Roboto"/>
              <a:ea typeface="Roboto"/>
              <a:cs typeface="Roboto"/>
              <a:sym typeface="Roboto"/>
            </a:endParaRPr>
          </a:p>
          <a:p>
            <a:pPr marL="0" marR="0" lvl="0" indent="0" algn="just" rtl="0">
              <a:lnSpc>
                <a:spcPct val="100000"/>
              </a:lnSpc>
              <a:spcBef>
                <a:spcPts val="0"/>
              </a:spcBef>
              <a:spcAft>
                <a:spcPts val="0"/>
              </a:spcAft>
              <a:buNone/>
            </a:pPr>
            <a:r>
              <a:rPr lang="en" sz="1200">
                <a:latin typeface="Roboto"/>
                <a:ea typeface="Roboto"/>
                <a:cs typeface="Roboto"/>
                <a:sym typeface="Roboto"/>
              </a:rPr>
              <a:t>Beowulf Clusters are a group of Identical, commercially available computers, that run and operate on Free and Open Source Softwares generally like BSD, Solartis, Unix and in our case we have used GNU/Linux Debian derived Ubuntu Desktop. All the individual nodes are networked into a small TCP/IP LAN and have libraries and programs installed which allow processing to be shared among them.</a:t>
            </a: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p>
            <a:pPr marL="0" lvl="0" indent="0" algn="l" rtl="0">
              <a:spcBef>
                <a:spcPts val="0"/>
              </a:spcBef>
              <a:spcAft>
                <a:spcPts val="0"/>
              </a:spcAft>
              <a:buNone/>
            </a:pPr>
            <a:r>
              <a:rPr lang="en" sz="1500" b="1" i="1">
                <a:latin typeface="Roboto"/>
                <a:ea typeface="Roboto"/>
                <a:cs typeface="Roboto"/>
                <a:sym typeface="Roboto"/>
              </a:rPr>
              <a:t>C. Local Cluster.</a:t>
            </a:r>
            <a:endParaRPr sz="1500" b="1" i="1">
              <a:latin typeface="Roboto"/>
              <a:ea typeface="Roboto"/>
              <a:cs typeface="Roboto"/>
              <a:sym typeface="Roboto"/>
            </a:endParaRPr>
          </a:p>
          <a:p>
            <a:pPr marL="0" lvl="0" indent="0" algn="l" rtl="0">
              <a:spcBef>
                <a:spcPts val="0"/>
              </a:spcBef>
              <a:spcAft>
                <a:spcPts val="0"/>
              </a:spcAft>
              <a:buNone/>
            </a:pPr>
            <a:r>
              <a:rPr lang="en" sz="1200">
                <a:latin typeface="Roboto"/>
                <a:ea typeface="Roboto"/>
                <a:cs typeface="Roboto"/>
                <a:sym typeface="Roboto"/>
              </a:rPr>
              <a:t>A local cluster is a Beowulf Cluster which is connected to public network via Master Node and all other slave nodes are connected to the private network created using LAN and all the control lies with Master Node.</a:t>
            </a: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p:txBody>
      </p:sp>
      <p:pic>
        <p:nvPicPr>
          <p:cNvPr id="93" name="Google Shape;93;p14"/>
          <p:cNvPicPr preferRelativeResize="0"/>
          <p:nvPr/>
        </p:nvPicPr>
        <p:blipFill>
          <a:blip r:embed="rId3">
            <a:alphaModFix/>
          </a:blip>
          <a:stretch>
            <a:fillRect/>
          </a:stretch>
        </p:blipFill>
        <p:spPr>
          <a:xfrm>
            <a:off x="4798400" y="102300"/>
            <a:ext cx="4007376" cy="2047250"/>
          </a:xfrm>
          <a:prstGeom prst="rect">
            <a:avLst/>
          </a:prstGeom>
          <a:noFill/>
          <a:ln>
            <a:noFill/>
          </a:ln>
        </p:spPr>
      </p:pic>
      <p:pic>
        <p:nvPicPr>
          <p:cNvPr id="94" name="Google Shape;94;p14"/>
          <p:cNvPicPr preferRelativeResize="0"/>
          <p:nvPr/>
        </p:nvPicPr>
        <p:blipFill rotWithShape="1">
          <a:blip r:embed="rId4">
            <a:alphaModFix/>
          </a:blip>
          <a:srcRect t="3603" b="10809"/>
          <a:stretch/>
        </p:blipFill>
        <p:spPr>
          <a:xfrm>
            <a:off x="4798400" y="2405000"/>
            <a:ext cx="4007376" cy="2379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p:nvPr/>
        </p:nvSpPr>
        <p:spPr>
          <a:xfrm>
            <a:off x="199250" y="232000"/>
            <a:ext cx="4183800" cy="469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latin typeface="Roboto"/>
                <a:ea typeface="Roboto"/>
                <a:cs typeface="Roboto"/>
                <a:sym typeface="Roboto"/>
              </a:rPr>
              <a:t>BEOWULF CLUSTER: Methodology  in GNU/Linux</a:t>
            </a:r>
            <a:endParaRPr b="1" i="1">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p>
            <a:pPr marL="0" lvl="0" indent="0" algn="just" rtl="0">
              <a:spcBef>
                <a:spcPts val="0"/>
              </a:spcBef>
              <a:spcAft>
                <a:spcPts val="0"/>
              </a:spcAft>
              <a:buNone/>
            </a:pPr>
            <a:r>
              <a:rPr lang="en" sz="1200">
                <a:latin typeface="Roboto"/>
                <a:ea typeface="Roboto"/>
                <a:cs typeface="Roboto"/>
                <a:sym typeface="Roboto"/>
              </a:rPr>
              <a:t>A.The most popular ways of building these Beowulf Cluster are using Beowulf Toolkits like </a:t>
            </a:r>
            <a:r>
              <a:rPr lang="en" sz="1200" b="1">
                <a:latin typeface="Roboto"/>
                <a:ea typeface="Roboto"/>
                <a:cs typeface="Roboto"/>
                <a:sym typeface="Roboto"/>
              </a:rPr>
              <a:t>NPACI Rocks Toolkit and OSCAR Toolkit by Red Hat Linux Foundations</a:t>
            </a:r>
            <a:r>
              <a:rPr lang="en" sz="1200">
                <a:latin typeface="Roboto"/>
                <a:ea typeface="Roboto"/>
                <a:cs typeface="Roboto"/>
                <a:sym typeface="Roboto"/>
              </a:rPr>
              <a:t>, these toolkits are intuitive to use and deploy clusters and require minimal expertise from the end user. So as part of this Innovative MTE Project evaluation, we decided to build one such cluster </a:t>
            </a:r>
            <a:r>
              <a:rPr lang="en" sz="1200" b="1">
                <a:latin typeface="Roboto"/>
                <a:ea typeface="Roboto"/>
                <a:cs typeface="Roboto"/>
                <a:sym typeface="Roboto"/>
              </a:rPr>
              <a:t>from scratch by manually setting up both the machines</a:t>
            </a:r>
            <a:r>
              <a:rPr lang="en" sz="1200">
                <a:latin typeface="Roboto"/>
                <a:ea typeface="Roboto"/>
                <a:cs typeface="Roboto"/>
                <a:sym typeface="Roboto"/>
              </a:rPr>
              <a:t> by having them run Ubuntu desktop and make them share the same Home Directory NFS and labelling Laptop as Master Node in the Local Cluster and PC as Slave Node..</a:t>
            </a: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p>
            <a:pPr marL="0" lvl="0" indent="0" algn="just" rtl="0">
              <a:spcBef>
                <a:spcPts val="0"/>
              </a:spcBef>
              <a:spcAft>
                <a:spcPts val="0"/>
              </a:spcAft>
              <a:buNone/>
            </a:pPr>
            <a:r>
              <a:rPr lang="en" sz="1200">
                <a:latin typeface="Roboto"/>
                <a:ea typeface="Roboto"/>
                <a:cs typeface="Roboto"/>
                <a:sym typeface="Roboto"/>
              </a:rPr>
              <a:t>B.</a:t>
            </a:r>
            <a:r>
              <a:rPr lang="en" sz="1200" b="1">
                <a:latin typeface="Roboto"/>
                <a:ea typeface="Roboto"/>
                <a:cs typeface="Roboto"/>
                <a:sym typeface="Roboto"/>
              </a:rPr>
              <a:t>NFS stands for Network File System</a:t>
            </a:r>
            <a:r>
              <a:rPr lang="en" sz="1200">
                <a:latin typeface="Roboto"/>
                <a:ea typeface="Roboto"/>
                <a:cs typeface="Roboto"/>
                <a:sym typeface="Roboto"/>
              </a:rPr>
              <a:t> which is a distributed File System Protocol, allowing a user on a client computer to access files over a computer network much like local storage is accessed. NFS, like many other protocols, builds on the </a:t>
            </a:r>
            <a:r>
              <a:rPr lang="en" sz="1200" b="1">
                <a:latin typeface="Roboto"/>
                <a:ea typeface="Roboto"/>
                <a:cs typeface="Roboto"/>
                <a:sym typeface="Roboto"/>
              </a:rPr>
              <a:t>Open Network Computing Remote Procedure Call (ONC RPC) system.</a:t>
            </a:r>
            <a:r>
              <a:rPr lang="en" sz="1200">
                <a:latin typeface="Roboto"/>
                <a:ea typeface="Roboto"/>
                <a:cs typeface="Roboto"/>
                <a:sym typeface="Roboto"/>
              </a:rPr>
              <a:t> Remote Shells (rsh) are command line computer programs that can execute shell commands as another use and on another computer through the use of a computer network.</a:t>
            </a: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p>
            <a:pPr marL="0" lvl="0" indent="0" algn="l" rtl="0">
              <a:spcBef>
                <a:spcPts val="0"/>
              </a:spcBef>
              <a:spcAft>
                <a:spcPts val="0"/>
              </a:spcAft>
              <a:buNone/>
            </a:pPr>
            <a:r>
              <a:rPr lang="en" sz="1200">
                <a:latin typeface="Roboto"/>
                <a:ea typeface="Roboto"/>
                <a:cs typeface="Roboto"/>
                <a:sym typeface="Roboto"/>
              </a:rPr>
              <a:t>.</a:t>
            </a: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p:txBody>
      </p:sp>
      <p:sp>
        <p:nvSpPr>
          <p:cNvPr id="100" name="Google Shape;100;p15"/>
          <p:cNvSpPr txBox="1"/>
          <p:nvPr/>
        </p:nvSpPr>
        <p:spPr>
          <a:xfrm>
            <a:off x="4758725" y="169350"/>
            <a:ext cx="4271400" cy="484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lt1"/>
              </a:solidFill>
              <a:latin typeface="Roboto"/>
              <a:ea typeface="Roboto"/>
              <a:cs typeface="Roboto"/>
              <a:sym typeface="Roboto"/>
            </a:endParaRPr>
          </a:p>
          <a:p>
            <a:pPr marL="0" lvl="0" indent="0" algn="l" rtl="0">
              <a:spcBef>
                <a:spcPts val="0"/>
              </a:spcBef>
              <a:spcAft>
                <a:spcPts val="0"/>
              </a:spcAft>
              <a:buNone/>
            </a:pPr>
            <a:r>
              <a:rPr lang="en" sz="1200">
                <a:solidFill>
                  <a:schemeClr val="lt1"/>
                </a:solidFill>
                <a:latin typeface="Roboto"/>
                <a:ea typeface="Roboto"/>
                <a:cs typeface="Roboto"/>
                <a:sym typeface="Roboto"/>
              </a:rPr>
              <a:t>1. The cluster consists of the following hardware parts : Network, Master/Server Node, Computer Node and a Gateway.  After getting all hardware components ready, we should be configuring the LAN and creation of Nodes, which should add nodes to the hosts files, so that we need not to type in IP addresses each time but only the username.</a:t>
            </a:r>
            <a:endParaRPr sz="1200">
              <a:solidFill>
                <a:schemeClr val="lt1"/>
              </a:solidFill>
              <a:latin typeface="Roboto"/>
              <a:ea typeface="Roboto"/>
              <a:cs typeface="Roboto"/>
              <a:sym typeface="Roboto"/>
            </a:endParaRPr>
          </a:p>
          <a:p>
            <a:pPr marL="0" lvl="0" indent="0" algn="l" rtl="0">
              <a:spcBef>
                <a:spcPts val="0"/>
              </a:spcBef>
              <a:spcAft>
                <a:spcPts val="0"/>
              </a:spcAft>
              <a:buNone/>
            </a:pPr>
            <a:endParaRPr sz="1200">
              <a:solidFill>
                <a:schemeClr val="lt1"/>
              </a:solidFill>
              <a:latin typeface="Roboto"/>
              <a:ea typeface="Roboto"/>
              <a:cs typeface="Roboto"/>
              <a:sym typeface="Roboto"/>
            </a:endParaRPr>
          </a:p>
          <a:p>
            <a:pPr marL="0" lvl="0" indent="0" algn="l" rtl="0">
              <a:spcBef>
                <a:spcPts val="0"/>
              </a:spcBef>
              <a:spcAft>
                <a:spcPts val="0"/>
              </a:spcAft>
              <a:buNone/>
            </a:pPr>
            <a:endParaRPr sz="1200">
              <a:solidFill>
                <a:schemeClr val="lt1"/>
              </a:solidFill>
              <a:latin typeface="Roboto"/>
              <a:ea typeface="Roboto"/>
              <a:cs typeface="Roboto"/>
              <a:sym typeface="Roboto"/>
            </a:endParaRPr>
          </a:p>
          <a:p>
            <a:pPr marL="0" lvl="0" indent="0" algn="l" rtl="0">
              <a:spcBef>
                <a:spcPts val="0"/>
              </a:spcBef>
              <a:spcAft>
                <a:spcPts val="0"/>
              </a:spcAft>
              <a:buNone/>
            </a:pPr>
            <a:endParaRPr sz="1200">
              <a:solidFill>
                <a:schemeClr val="lt1"/>
              </a:solidFill>
              <a:latin typeface="Roboto"/>
              <a:ea typeface="Roboto"/>
              <a:cs typeface="Roboto"/>
              <a:sym typeface="Roboto"/>
            </a:endParaRPr>
          </a:p>
          <a:p>
            <a:pPr marL="0" lvl="0" indent="0" algn="l" rtl="0">
              <a:spcBef>
                <a:spcPts val="0"/>
              </a:spcBef>
              <a:spcAft>
                <a:spcPts val="0"/>
              </a:spcAft>
              <a:buNone/>
            </a:pPr>
            <a:endParaRPr sz="1200">
              <a:solidFill>
                <a:schemeClr val="lt1"/>
              </a:solidFill>
              <a:latin typeface="Roboto"/>
              <a:ea typeface="Roboto"/>
              <a:cs typeface="Roboto"/>
              <a:sym typeface="Roboto"/>
            </a:endParaRPr>
          </a:p>
          <a:p>
            <a:pPr marL="0" lvl="0" indent="0" algn="l" rtl="0">
              <a:spcBef>
                <a:spcPts val="0"/>
              </a:spcBef>
              <a:spcAft>
                <a:spcPts val="0"/>
              </a:spcAft>
              <a:buNone/>
            </a:pPr>
            <a:endParaRPr sz="1200">
              <a:solidFill>
                <a:schemeClr val="lt1"/>
              </a:solidFill>
              <a:latin typeface="Roboto"/>
              <a:ea typeface="Roboto"/>
              <a:cs typeface="Roboto"/>
              <a:sym typeface="Roboto"/>
            </a:endParaRPr>
          </a:p>
          <a:p>
            <a:pPr marL="0" lvl="0" indent="0" algn="l" rtl="0">
              <a:spcBef>
                <a:spcPts val="0"/>
              </a:spcBef>
              <a:spcAft>
                <a:spcPts val="0"/>
              </a:spcAft>
              <a:buNone/>
            </a:pPr>
            <a:endParaRPr sz="1200">
              <a:solidFill>
                <a:schemeClr val="lt1"/>
              </a:solidFill>
              <a:latin typeface="Roboto"/>
              <a:ea typeface="Roboto"/>
              <a:cs typeface="Roboto"/>
              <a:sym typeface="Roboto"/>
            </a:endParaRPr>
          </a:p>
          <a:p>
            <a:pPr marL="0" lvl="0" indent="0" algn="l" rtl="0">
              <a:spcBef>
                <a:spcPts val="0"/>
              </a:spcBef>
              <a:spcAft>
                <a:spcPts val="0"/>
              </a:spcAft>
              <a:buNone/>
            </a:pPr>
            <a:endParaRPr sz="1200">
              <a:solidFill>
                <a:schemeClr val="lt1"/>
              </a:solidFill>
              <a:latin typeface="Roboto"/>
              <a:ea typeface="Roboto"/>
              <a:cs typeface="Roboto"/>
              <a:sym typeface="Roboto"/>
            </a:endParaRPr>
          </a:p>
          <a:p>
            <a:pPr marL="0" lvl="0" indent="0" algn="l" rtl="0">
              <a:spcBef>
                <a:spcPts val="0"/>
              </a:spcBef>
              <a:spcAft>
                <a:spcPts val="0"/>
              </a:spcAft>
              <a:buNone/>
            </a:pPr>
            <a:endParaRPr sz="1200">
              <a:solidFill>
                <a:schemeClr val="lt1"/>
              </a:solidFill>
              <a:latin typeface="Roboto"/>
              <a:ea typeface="Roboto"/>
              <a:cs typeface="Roboto"/>
              <a:sym typeface="Roboto"/>
            </a:endParaRPr>
          </a:p>
          <a:p>
            <a:pPr marL="0" lvl="0" indent="0" algn="l" rtl="0">
              <a:spcBef>
                <a:spcPts val="0"/>
              </a:spcBef>
              <a:spcAft>
                <a:spcPts val="0"/>
              </a:spcAft>
              <a:buNone/>
            </a:pPr>
            <a:endParaRPr sz="1200">
              <a:solidFill>
                <a:schemeClr val="lt1"/>
              </a:solidFill>
              <a:latin typeface="Roboto"/>
              <a:ea typeface="Roboto"/>
              <a:cs typeface="Roboto"/>
              <a:sym typeface="Roboto"/>
            </a:endParaRPr>
          </a:p>
          <a:p>
            <a:pPr marL="0" lvl="0" indent="0" algn="l" rtl="0">
              <a:spcBef>
                <a:spcPts val="0"/>
              </a:spcBef>
              <a:spcAft>
                <a:spcPts val="0"/>
              </a:spcAft>
              <a:buNone/>
            </a:pPr>
            <a:endParaRPr sz="1200">
              <a:solidFill>
                <a:schemeClr val="lt1"/>
              </a:solidFill>
              <a:latin typeface="Roboto"/>
              <a:ea typeface="Roboto"/>
              <a:cs typeface="Roboto"/>
              <a:sym typeface="Roboto"/>
            </a:endParaRPr>
          </a:p>
          <a:p>
            <a:pPr marL="0" lvl="0" indent="0" algn="l" rtl="0">
              <a:spcBef>
                <a:spcPts val="0"/>
              </a:spcBef>
              <a:spcAft>
                <a:spcPts val="0"/>
              </a:spcAft>
              <a:buNone/>
            </a:pPr>
            <a:endParaRPr sz="1200">
              <a:solidFill>
                <a:schemeClr val="lt1"/>
              </a:solidFill>
              <a:latin typeface="Roboto"/>
              <a:ea typeface="Roboto"/>
              <a:cs typeface="Roboto"/>
              <a:sym typeface="Roboto"/>
            </a:endParaRPr>
          </a:p>
          <a:p>
            <a:pPr marL="0" lvl="0" indent="0" algn="l" rtl="0">
              <a:spcBef>
                <a:spcPts val="0"/>
              </a:spcBef>
              <a:spcAft>
                <a:spcPts val="0"/>
              </a:spcAft>
              <a:buNone/>
            </a:pPr>
            <a:endParaRPr sz="1200">
              <a:solidFill>
                <a:schemeClr val="lt1"/>
              </a:solidFill>
              <a:latin typeface="Roboto"/>
              <a:ea typeface="Roboto"/>
              <a:cs typeface="Roboto"/>
              <a:sym typeface="Roboto"/>
            </a:endParaRPr>
          </a:p>
          <a:p>
            <a:pPr marL="0" lvl="0" indent="0" algn="l" rtl="0">
              <a:spcBef>
                <a:spcPts val="0"/>
              </a:spcBef>
              <a:spcAft>
                <a:spcPts val="0"/>
              </a:spcAft>
              <a:buNone/>
            </a:pPr>
            <a:r>
              <a:rPr lang="en" sz="1200">
                <a:solidFill>
                  <a:schemeClr val="lt1"/>
                </a:solidFill>
                <a:latin typeface="Roboto"/>
                <a:ea typeface="Roboto"/>
                <a:cs typeface="Roboto"/>
                <a:sym typeface="Roboto"/>
              </a:rPr>
              <a:t>2.Then we should ping from the master nodes to all nodes to check whether the data and acknowledgement is being received or not.Next step is setting up Secure Remote Shells for communication between nodes and setting up Process Manager and Message Passing Interface Process Running Jobs and analyzing the parallel computations using the clusters instead of a single computer.</a:t>
            </a:r>
            <a:endParaRPr sz="1200">
              <a:solidFill>
                <a:schemeClr val="lt1"/>
              </a:solidFill>
              <a:latin typeface="Roboto"/>
              <a:ea typeface="Roboto"/>
              <a:cs typeface="Roboto"/>
              <a:sym typeface="Roboto"/>
            </a:endParaRPr>
          </a:p>
          <a:p>
            <a:pPr marL="0" lvl="0" indent="0" algn="l" rtl="0">
              <a:spcBef>
                <a:spcPts val="0"/>
              </a:spcBef>
              <a:spcAft>
                <a:spcPts val="0"/>
              </a:spcAft>
              <a:buNone/>
            </a:pPr>
            <a:endParaRPr sz="1200">
              <a:solidFill>
                <a:schemeClr val="lt1"/>
              </a:solidFill>
              <a:latin typeface="Roboto"/>
              <a:ea typeface="Roboto"/>
              <a:cs typeface="Roboto"/>
              <a:sym typeface="Roboto"/>
            </a:endParaRPr>
          </a:p>
          <a:p>
            <a:pPr marL="0" lvl="0" indent="0" algn="l" rtl="0">
              <a:spcBef>
                <a:spcPts val="0"/>
              </a:spcBef>
              <a:spcAft>
                <a:spcPts val="0"/>
              </a:spcAft>
              <a:buNone/>
            </a:pPr>
            <a:endParaRPr sz="1200">
              <a:solidFill>
                <a:schemeClr val="lt1"/>
              </a:solidFill>
              <a:latin typeface="Roboto"/>
              <a:ea typeface="Roboto"/>
              <a:cs typeface="Roboto"/>
              <a:sym typeface="Roboto"/>
            </a:endParaRPr>
          </a:p>
        </p:txBody>
      </p:sp>
      <p:pic>
        <p:nvPicPr>
          <p:cNvPr id="101" name="Google Shape;101;p15"/>
          <p:cNvPicPr preferRelativeResize="0"/>
          <p:nvPr/>
        </p:nvPicPr>
        <p:blipFill>
          <a:blip r:embed="rId3">
            <a:alphaModFix/>
          </a:blip>
          <a:stretch>
            <a:fillRect/>
          </a:stretch>
        </p:blipFill>
        <p:spPr>
          <a:xfrm>
            <a:off x="5538525" y="1667662"/>
            <a:ext cx="2410900" cy="1808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6"/>
          <p:cNvSpPr txBox="1"/>
          <p:nvPr/>
        </p:nvSpPr>
        <p:spPr>
          <a:xfrm>
            <a:off x="4572000" y="131775"/>
            <a:ext cx="4364100" cy="310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lt1"/>
                </a:solidFill>
                <a:latin typeface="Roboto"/>
                <a:ea typeface="Roboto"/>
                <a:cs typeface="Roboto"/>
                <a:sym typeface="Roboto"/>
              </a:rPr>
              <a:t>All the required hardware components were set up, Laptop us running Ubuntu Desktop and PC is running Windows Subsystem for Linux Ubuntu Terminal. We created a new user named </a:t>
            </a:r>
            <a:r>
              <a:rPr lang="en" sz="1000" b="1">
                <a:solidFill>
                  <a:schemeClr val="lt1"/>
                </a:solidFill>
                <a:latin typeface="Roboto"/>
                <a:ea typeface="Roboto"/>
                <a:cs typeface="Roboto"/>
                <a:sym typeface="Roboto"/>
              </a:rPr>
              <a:t>clusterMaster</a:t>
            </a:r>
            <a:r>
              <a:rPr lang="en" sz="1000">
                <a:solidFill>
                  <a:schemeClr val="lt1"/>
                </a:solidFill>
                <a:latin typeface="Roboto"/>
                <a:ea typeface="Roboto"/>
                <a:cs typeface="Roboto"/>
                <a:sym typeface="Roboto"/>
              </a:rPr>
              <a:t> which will control all the working of the cluster as the Master Node </a:t>
            </a:r>
            <a:endParaRPr sz="1000">
              <a:solidFill>
                <a:schemeClr val="lt1"/>
              </a:solidFill>
              <a:latin typeface="Roboto"/>
              <a:ea typeface="Roboto"/>
              <a:cs typeface="Roboto"/>
              <a:sym typeface="Roboto"/>
            </a:endParaRPr>
          </a:p>
          <a:p>
            <a:pPr marL="0" lvl="0" indent="0" algn="l" rtl="0">
              <a:spcBef>
                <a:spcPts val="0"/>
              </a:spcBef>
              <a:spcAft>
                <a:spcPts val="0"/>
              </a:spcAft>
              <a:buNone/>
            </a:pPr>
            <a:endParaRPr sz="1000">
              <a:solidFill>
                <a:schemeClr val="lt1"/>
              </a:solidFill>
              <a:latin typeface="Roboto"/>
              <a:ea typeface="Roboto"/>
              <a:cs typeface="Roboto"/>
              <a:sym typeface="Roboto"/>
            </a:endParaRPr>
          </a:p>
        </p:txBody>
      </p:sp>
      <p:sp>
        <p:nvSpPr>
          <p:cNvPr id="107" name="Google Shape;107;p16"/>
          <p:cNvSpPr txBox="1"/>
          <p:nvPr/>
        </p:nvSpPr>
        <p:spPr>
          <a:xfrm>
            <a:off x="161675" y="131775"/>
            <a:ext cx="4083600" cy="57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latin typeface="Roboto"/>
                <a:ea typeface="Roboto"/>
                <a:cs typeface="Roboto"/>
                <a:sym typeface="Roboto"/>
              </a:rPr>
              <a:t>BEOWULF CLUSTER: Implementation GNU/Linux</a:t>
            </a:r>
            <a:endParaRPr b="1" i="1">
              <a:latin typeface="Roboto"/>
              <a:ea typeface="Roboto"/>
              <a:cs typeface="Roboto"/>
              <a:sym typeface="Roboto"/>
            </a:endParaRPr>
          </a:p>
          <a:p>
            <a:pPr marL="0" lvl="0" indent="0" algn="l" rtl="0">
              <a:spcBef>
                <a:spcPts val="0"/>
              </a:spcBef>
              <a:spcAft>
                <a:spcPts val="0"/>
              </a:spcAft>
              <a:buNone/>
            </a:pPr>
            <a:endParaRPr b="1" i="1">
              <a:latin typeface="Roboto"/>
              <a:ea typeface="Roboto"/>
              <a:cs typeface="Roboto"/>
              <a:sym typeface="Roboto"/>
            </a:endParaRPr>
          </a:p>
        </p:txBody>
      </p:sp>
      <p:sp>
        <p:nvSpPr>
          <p:cNvPr id="108" name="Google Shape;108;p16"/>
          <p:cNvSpPr txBox="1"/>
          <p:nvPr/>
        </p:nvSpPr>
        <p:spPr>
          <a:xfrm>
            <a:off x="186725" y="709575"/>
            <a:ext cx="4133700" cy="43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latin typeface="Roboto"/>
              <a:ea typeface="Roboto"/>
              <a:cs typeface="Roboto"/>
              <a:sym typeface="Roboto"/>
            </a:endParaRPr>
          </a:p>
        </p:txBody>
      </p:sp>
      <p:sp>
        <p:nvSpPr>
          <p:cNvPr id="109" name="Google Shape;109;p16"/>
          <p:cNvSpPr txBox="1"/>
          <p:nvPr/>
        </p:nvSpPr>
        <p:spPr>
          <a:xfrm>
            <a:off x="4637100" y="3375175"/>
            <a:ext cx="4233900" cy="141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lt1"/>
                </a:solidFill>
                <a:latin typeface="Roboto"/>
                <a:ea typeface="Roboto"/>
                <a:cs typeface="Roboto"/>
                <a:sym typeface="Roboto"/>
              </a:rPr>
              <a:t>Then we configured the static IP addresses so that we can refer nodes using names instead of their IP addresses. We use YAML pkg manager to configure the Network file and extract the file to know more information about our Ethernet cable which was Cat5 10/100 MBPS unshielded cable. This helped us to issue commands using the computer names.</a:t>
            </a:r>
            <a:endParaRPr sz="1000">
              <a:solidFill>
                <a:schemeClr val="lt1"/>
              </a:solidFill>
              <a:latin typeface="Roboto"/>
              <a:ea typeface="Roboto"/>
              <a:cs typeface="Roboto"/>
              <a:sym typeface="Roboto"/>
            </a:endParaRPr>
          </a:p>
        </p:txBody>
      </p:sp>
      <p:pic>
        <p:nvPicPr>
          <p:cNvPr id="110" name="Google Shape;110;p16"/>
          <p:cNvPicPr preferRelativeResize="0"/>
          <p:nvPr/>
        </p:nvPicPr>
        <p:blipFill>
          <a:blip r:embed="rId3">
            <a:alphaModFix/>
          </a:blip>
          <a:stretch>
            <a:fillRect/>
          </a:stretch>
        </p:blipFill>
        <p:spPr>
          <a:xfrm>
            <a:off x="183652" y="714125"/>
            <a:ext cx="1883149" cy="1411200"/>
          </a:xfrm>
          <a:prstGeom prst="rect">
            <a:avLst/>
          </a:prstGeom>
          <a:noFill/>
          <a:ln>
            <a:noFill/>
          </a:ln>
        </p:spPr>
      </p:pic>
      <p:pic>
        <p:nvPicPr>
          <p:cNvPr id="111" name="Google Shape;111;p16"/>
          <p:cNvPicPr preferRelativeResize="0"/>
          <p:nvPr/>
        </p:nvPicPr>
        <p:blipFill rotWithShape="1">
          <a:blip r:embed="rId4">
            <a:alphaModFix/>
          </a:blip>
          <a:srcRect t="9362" b="35498"/>
          <a:stretch/>
        </p:blipFill>
        <p:spPr>
          <a:xfrm>
            <a:off x="2144025" y="703950"/>
            <a:ext cx="1927310" cy="1411325"/>
          </a:xfrm>
          <a:prstGeom prst="rect">
            <a:avLst/>
          </a:prstGeom>
          <a:noFill/>
          <a:ln>
            <a:noFill/>
          </a:ln>
        </p:spPr>
      </p:pic>
      <p:pic>
        <p:nvPicPr>
          <p:cNvPr id="112" name="Google Shape;112;p16"/>
          <p:cNvPicPr preferRelativeResize="0"/>
          <p:nvPr/>
        </p:nvPicPr>
        <p:blipFill>
          <a:blip r:embed="rId5">
            <a:alphaModFix/>
          </a:blip>
          <a:stretch>
            <a:fillRect/>
          </a:stretch>
        </p:blipFill>
        <p:spPr>
          <a:xfrm>
            <a:off x="186728" y="2215400"/>
            <a:ext cx="3884601" cy="2825036"/>
          </a:xfrm>
          <a:prstGeom prst="rect">
            <a:avLst/>
          </a:prstGeom>
          <a:noFill/>
          <a:ln>
            <a:noFill/>
          </a:ln>
        </p:spPr>
      </p:pic>
      <p:pic>
        <p:nvPicPr>
          <p:cNvPr id="113" name="Google Shape;113;p16"/>
          <p:cNvPicPr preferRelativeResize="0"/>
          <p:nvPr/>
        </p:nvPicPr>
        <p:blipFill>
          <a:blip r:embed="rId6">
            <a:alphaModFix/>
          </a:blip>
          <a:stretch>
            <a:fillRect/>
          </a:stretch>
        </p:blipFill>
        <p:spPr>
          <a:xfrm rot="-5400000">
            <a:off x="5342113" y="507787"/>
            <a:ext cx="1002075" cy="1765201"/>
          </a:xfrm>
          <a:prstGeom prst="rect">
            <a:avLst/>
          </a:prstGeom>
          <a:noFill/>
          <a:ln>
            <a:noFill/>
          </a:ln>
        </p:spPr>
      </p:pic>
      <p:pic>
        <p:nvPicPr>
          <p:cNvPr id="114" name="Google Shape;114;p16"/>
          <p:cNvPicPr preferRelativeResize="0"/>
          <p:nvPr/>
        </p:nvPicPr>
        <p:blipFill>
          <a:blip r:embed="rId7">
            <a:alphaModFix/>
          </a:blip>
          <a:stretch>
            <a:fillRect/>
          </a:stretch>
        </p:blipFill>
        <p:spPr>
          <a:xfrm>
            <a:off x="6863775" y="889350"/>
            <a:ext cx="1796177" cy="1002075"/>
          </a:xfrm>
          <a:prstGeom prst="rect">
            <a:avLst/>
          </a:prstGeom>
          <a:noFill/>
          <a:ln>
            <a:noFill/>
          </a:ln>
        </p:spPr>
      </p:pic>
      <p:pic>
        <p:nvPicPr>
          <p:cNvPr id="115" name="Google Shape;115;p16"/>
          <p:cNvPicPr preferRelativeResize="0"/>
          <p:nvPr/>
        </p:nvPicPr>
        <p:blipFill>
          <a:blip r:embed="rId8">
            <a:alphaModFix/>
          </a:blip>
          <a:stretch>
            <a:fillRect/>
          </a:stretch>
        </p:blipFill>
        <p:spPr>
          <a:xfrm>
            <a:off x="4870375" y="2222600"/>
            <a:ext cx="2506942" cy="897600"/>
          </a:xfrm>
          <a:prstGeom prst="rect">
            <a:avLst/>
          </a:prstGeom>
          <a:noFill/>
          <a:ln>
            <a:noFill/>
          </a:ln>
        </p:spPr>
      </p:pic>
      <p:pic>
        <p:nvPicPr>
          <p:cNvPr id="116" name="Google Shape;116;p16"/>
          <p:cNvPicPr preferRelativeResize="0"/>
          <p:nvPr/>
        </p:nvPicPr>
        <p:blipFill rotWithShape="1">
          <a:blip r:embed="rId9">
            <a:alphaModFix/>
          </a:blip>
          <a:srcRect t="16156" r="44573"/>
          <a:stretch/>
        </p:blipFill>
        <p:spPr>
          <a:xfrm>
            <a:off x="7511050" y="2222601"/>
            <a:ext cx="1148900" cy="897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p:nvPr/>
        </p:nvSpPr>
        <p:spPr>
          <a:xfrm>
            <a:off x="136600" y="62925"/>
            <a:ext cx="4196100" cy="497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i="1">
              <a:latin typeface="Roboto"/>
              <a:ea typeface="Roboto"/>
              <a:cs typeface="Roboto"/>
              <a:sym typeface="Roboto"/>
            </a:endParaRPr>
          </a:p>
          <a:p>
            <a:pPr marL="0" lvl="0" indent="0" algn="l" rtl="0">
              <a:spcBef>
                <a:spcPts val="0"/>
              </a:spcBef>
              <a:spcAft>
                <a:spcPts val="0"/>
              </a:spcAft>
              <a:buNone/>
            </a:pPr>
            <a:endParaRPr b="1" i="1">
              <a:latin typeface="Roboto"/>
              <a:ea typeface="Roboto"/>
              <a:cs typeface="Roboto"/>
              <a:sym typeface="Roboto"/>
            </a:endParaRPr>
          </a:p>
          <a:p>
            <a:pPr marL="0" lvl="0" indent="0" algn="l" rtl="0">
              <a:spcBef>
                <a:spcPts val="0"/>
              </a:spcBef>
              <a:spcAft>
                <a:spcPts val="0"/>
              </a:spcAft>
              <a:buNone/>
            </a:pPr>
            <a:endParaRPr b="1" i="1">
              <a:latin typeface="Roboto"/>
              <a:ea typeface="Roboto"/>
              <a:cs typeface="Roboto"/>
              <a:sym typeface="Roboto"/>
            </a:endParaRPr>
          </a:p>
          <a:p>
            <a:pPr marL="0" lvl="0" indent="0" algn="l" rtl="0">
              <a:spcBef>
                <a:spcPts val="0"/>
              </a:spcBef>
              <a:spcAft>
                <a:spcPts val="0"/>
              </a:spcAft>
              <a:buNone/>
            </a:pPr>
            <a:endParaRPr b="1" i="1">
              <a:latin typeface="Roboto"/>
              <a:ea typeface="Roboto"/>
              <a:cs typeface="Roboto"/>
              <a:sym typeface="Roboto"/>
            </a:endParaRPr>
          </a:p>
          <a:p>
            <a:pPr marL="0" lvl="0" indent="0" algn="l" rtl="0">
              <a:spcBef>
                <a:spcPts val="0"/>
              </a:spcBef>
              <a:spcAft>
                <a:spcPts val="0"/>
              </a:spcAft>
              <a:buNone/>
            </a:pPr>
            <a:endParaRPr b="1" i="1">
              <a:latin typeface="Roboto"/>
              <a:ea typeface="Roboto"/>
              <a:cs typeface="Roboto"/>
              <a:sym typeface="Roboto"/>
            </a:endParaRPr>
          </a:p>
          <a:p>
            <a:pPr marL="0" lvl="0" indent="0" algn="l" rtl="0">
              <a:spcBef>
                <a:spcPts val="0"/>
              </a:spcBef>
              <a:spcAft>
                <a:spcPts val="0"/>
              </a:spcAft>
              <a:buNone/>
            </a:pPr>
            <a:endParaRPr b="1" i="1">
              <a:latin typeface="Roboto"/>
              <a:ea typeface="Roboto"/>
              <a:cs typeface="Roboto"/>
              <a:sym typeface="Roboto"/>
            </a:endParaRPr>
          </a:p>
          <a:p>
            <a:pPr marL="0" lvl="0" indent="0" algn="l" rtl="0">
              <a:spcBef>
                <a:spcPts val="0"/>
              </a:spcBef>
              <a:spcAft>
                <a:spcPts val="0"/>
              </a:spcAft>
              <a:buNone/>
            </a:pPr>
            <a:endParaRPr b="1" i="1">
              <a:latin typeface="Roboto"/>
              <a:ea typeface="Roboto"/>
              <a:cs typeface="Roboto"/>
              <a:sym typeface="Roboto"/>
            </a:endParaRPr>
          </a:p>
          <a:p>
            <a:pPr marL="0" lvl="0" indent="0" algn="l" rtl="0">
              <a:spcBef>
                <a:spcPts val="0"/>
              </a:spcBef>
              <a:spcAft>
                <a:spcPts val="0"/>
              </a:spcAft>
              <a:buNone/>
            </a:pPr>
            <a:endParaRPr b="1" i="1">
              <a:latin typeface="Roboto"/>
              <a:ea typeface="Roboto"/>
              <a:cs typeface="Roboto"/>
              <a:sym typeface="Roboto"/>
            </a:endParaRPr>
          </a:p>
          <a:p>
            <a:pPr marL="0" lvl="0" indent="0" algn="l" rtl="0">
              <a:spcBef>
                <a:spcPts val="0"/>
              </a:spcBef>
              <a:spcAft>
                <a:spcPts val="0"/>
              </a:spcAft>
              <a:buNone/>
            </a:pPr>
            <a:endParaRPr b="1" i="1">
              <a:latin typeface="Roboto"/>
              <a:ea typeface="Roboto"/>
              <a:cs typeface="Roboto"/>
              <a:sym typeface="Roboto"/>
            </a:endParaRPr>
          </a:p>
          <a:p>
            <a:pPr marL="0" lvl="0" indent="0" algn="l" rtl="0">
              <a:spcBef>
                <a:spcPts val="0"/>
              </a:spcBef>
              <a:spcAft>
                <a:spcPts val="0"/>
              </a:spcAft>
              <a:buNone/>
            </a:pPr>
            <a:endParaRPr b="1" i="1">
              <a:latin typeface="Roboto"/>
              <a:ea typeface="Roboto"/>
              <a:cs typeface="Roboto"/>
              <a:sym typeface="Roboto"/>
            </a:endParaRPr>
          </a:p>
          <a:p>
            <a:pPr marL="0" lvl="0" indent="0" algn="l" rtl="0">
              <a:spcBef>
                <a:spcPts val="0"/>
              </a:spcBef>
              <a:spcAft>
                <a:spcPts val="0"/>
              </a:spcAft>
              <a:buNone/>
            </a:pPr>
            <a:endParaRPr b="1" i="1">
              <a:latin typeface="Roboto"/>
              <a:ea typeface="Roboto"/>
              <a:cs typeface="Roboto"/>
              <a:sym typeface="Roboto"/>
            </a:endParaRPr>
          </a:p>
          <a:p>
            <a:pPr marL="0" lvl="0" indent="0" algn="l" rtl="0">
              <a:spcBef>
                <a:spcPts val="0"/>
              </a:spcBef>
              <a:spcAft>
                <a:spcPts val="0"/>
              </a:spcAft>
              <a:buNone/>
            </a:pPr>
            <a:endParaRPr b="1" i="1">
              <a:latin typeface="Roboto"/>
              <a:ea typeface="Roboto"/>
              <a:cs typeface="Roboto"/>
              <a:sym typeface="Roboto"/>
            </a:endParaRPr>
          </a:p>
          <a:p>
            <a:pPr marL="0" lvl="0" indent="0" algn="l" rtl="0">
              <a:spcBef>
                <a:spcPts val="0"/>
              </a:spcBef>
              <a:spcAft>
                <a:spcPts val="0"/>
              </a:spcAft>
              <a:buNone/>
            </a:pPr>
            <a:endParaRPr b="1" i="1">
              <a:latin typeface="Roboto"/>
              <a:ea typeface="Roboto"/>
              <a:cs typeface="Roboto"/>
              <a:sym typeface="Roboto"/>
            </a:endParaRPr>
          </a:p>
          <a:p>
            <a:pPr marL="0" lvl="0" indent="0" algn="l" rtl="0">
              <a:spcBef>
                <a:spcPts val="0"/>
              </a:spcBef>
              <a:spcAft>
                <a:spcPts val="0"/>
              </a:spcAft>
              <a:buNone/>
            </a:pPr>
            <a:r>
              <a:rPr lang="en" b="1" i="1">
                <a:latin typeface="Roboto"/>
                <a:ea typeface="Roboto"/>
                <a:cs typeface="Roboto"/>
                <a:sym typeface="Roboto"/>
              </a:rPr>
              <a:t>Installation of OpenSSH-Server.</a:t>
            </a:r>
            <a:endParaRPr b="1" i="1">
              <a:latin typeface="Roboto"/>
              <a:ea typeface="Roboto"/>
              <a:cs typeface="Roboto"/>
              <a:sym typeface="Roboto"/>
            </a:endParaRPr>
          </a:p>
          <a:p>
            <a:pPr marL="0" lvl="0" indent="0" algn="l" rtl="0">
              <a:spcBef>
                <a:spcPts val="0"/>
              </a:spcBef>
              <a:spcAft>
                <a:spcPts val="0"/>
              </a:spcAft>
              <a:buNone/>
            </a:pPr>
            <a:r>
              <a:rPr lang="en" i="1">
                <a:latin typeface="Roboto"/>
                <a:ea typeface="Roboto"/>
                <a:cs typeface="Roboto"/>
                <a:sym typeface="Roboto"/>
              </a:rPr>
              <a:t>We installed openssh-server to establish remote control and transferring of data over internet options.</a:t>
            </a:r>
            <a:endParaRPr i="1">
              <a:latin typeface="Roboto"/>
              <a:ea typeface="Roboto"/>
              <a:cs typeface="Roboto"/>
              <a:sym typeface="Roboto"/>
            </a:endParaRPr>
          </a:p>
          <a:p>
            <a:pPr marL="0" lvl="0" indent="0" algn="l" rtl="0">
              <a:spcBef>
                <a:spcPts val="0"/>
              </a:spcBef>
              <a:spcAft>
                <a:spcPts val="0"/>
              </a:spcAft>
              <a:buNone/>
            </a:pPr>
            <a:endParaRPr i="1">
              <a:latin typeface="Roboto"/>
              <a:ea typeface="Roboto"/>
              <a:cs typeface="Roboto"/>
              <a:sym typeface="Roboto"/>
            </a:endParaRPr>
          </a:p>
          <a:p>
            <a:pPr marL="0" lvl="0" indent="0" algn="l" rtl="0">
              <a:spcBef>
                <a:spcPts val="0"/>
              </a:spcBef>
              <a:spcAft>
                <a:spcPts val="0"/>
              </a:spcAft>
              <a:buNone/>
            </a:pPr>
            <a:r>
              <a:rPr lang="en" b="1" i="1">
                <a:latin typeface="Roboto"/>
                <a:ea typeface="Roboto"/>
                <a:cs typeface="Roboto"/>
                <a:sym typeface="Roboto"/>
              </a:rPr>
              <a:t>Setting Key for OpenSSH-Server Connection</a:t>
            </a:r>
            <a:endParaRPr b="1" i="1">
              <a:latin typeface="Roboto"/>
              <a:ea typeface="Roboto"/>
              <a:cs typeface="Roboto"/>
              <a:sym typeface="Roboto"/>
            </a:endParaRPr>
          </a:p>
          <a:p>
            <a:pPr marL="0" lvl="0" indent="0" algn="l" rtl="0">
              <a:spcBef>
                <a:spcPts val="0"/>
              </a:spcBef>
              <a:spcAft>
                <a:spcPts val="0"/>
              </a:spcAft>
              <a:buNone/>
            </a:pPr>
            <a:r>
              <a:rPr lang="en" i="1">
                <a:latin typeface="Roboto"/>
                <a:ea typeface="Roboto"/>
                <a:cs typeface="Roboto"/>
                <a:sym typeface="Roboto"/>
              </a:rPr>
              <a:t>We assigned both the nodes Secure Keys ssh-key-t-dsa commands available in OpenSSH Server options, the keys are added for encrypted data and authentication purposes.</a:t>
            </a:r>
            <a:endParaRPr i="1">
              <a:latin typeface="Roboto"/>
              <a:ea typeface="Roboto"/>
              <a:cs typeface="Roboto"/>
              <a:sym typeface="Roboto"/>
            </a:endParaRPr>
          </a:p>
          <a:p>
            <a:pPr marL="0" lvl="0" indent="0" algn="l" rtl="0">
              <a:spcBef>
                <a:spcPts val="0"/>
              </a:spcBef>
              <a:spcAft>
                <a:spcPts val="0"/>
              </a:spcAft>
              <a:buNone/>
            </a:pPr>
            <a:endParaRPr i="1">
              <a:latin typeface="Roboto"/>
              <a:ea typeface="Roboto"/>
              <a:cs typeface="Roboto"/>
              <a:sym typeface="Roboto"/>
            </a:endParaRPr>
          </a:p>
          <a:p>
            <a:pPr marL="0" lvl="0" indent="0" algn="l" rtl="0">
              <a:spcBef>
                <a:spcPts val="0"/>
              </a:spcBef>
              <a:spcAft>
                <a:spcPts val="0"/>
              </a:spcAft>
              <a:buNone/>
            </a:pPr>
            <a:endParaRPr b="1" i="1">
              <a:latin typeface="Roboto"/>
              <a:ea typeface="Roboto"/>
              <a:cs typeface="Roboto"/>
              <a:sym typeface="Roboto"/>
            </a:endParaRPr>
          </a:p>
          <a:p>
            <a:pPr marL="0" lvl="0" indent="0" algn="l" rtl="0">
              <a:lnSpc>
                <a:spcPct val="115000"/>
              </a:lnSpc>
              <a:spcBef>
                <a:spcPts val="0"/>
              </a:spcBef>
              <a:spcAft>
                <a:spcPts val="0"/>
              </a:spcAft>
              <a:buNone/>
            </a:pPr>
            <a:endParaRPr sz="1000">
              <a:latin typeface="Roboto"/>
              <a:ea typeface="Roboto"/>
              <a:cs typeface="Roboto"/>
              <a:sym typeface="Roboto"/>
            </a:endParaRPr>
          </a:p>
          <a:p>
            <a:pPr marL="0" lvl="0" indent="0" algn="l" rtl="0">
              <a:lnSpc>
                <a:spcPct val="115000"/>
              </a:lnSpc>
              <a:spcBef>
                <a:spcPts val="0"/>
              </a:spcBef>
              <a:spcAft>
                <a:spcPts val="0"/>
              </a:spcAft>
              <a:buNone/>
            </a:pPr>
            <a:endParaRPr sz="1000">
              <a:latin typeface="Roboto"/>
              <a:ea typeface="Roboto"/>
              <a:cs typeface="Roboto"/>
              <a:sym typeface="Roboto"/>
            </a:endParaRPr>
          </a:p>
          <a:p>
            <a:pPr marL="0" lvl="0" indent="0" algn="l" rtl="0">
              <a:lnSpc>
                <a:spcPct val="115000"/>
              </a:lnSpc>
              <a:spcBef>
                <a:spcPts val="0"/>
              </a:spcBef>
              <a:spcAft>
                <a:spcPts val="0"/>
              </a:spcAft>
              <a:buNone/>
            </a:pPr>
            <a:endParaRPr sz="1000">
              <a:latin typeface="Roboto"/>
              <a:ea typeface="Roboto"/>
              <a:cs typeface="Roboto"/>
              <a:sym typeface="Roboto"/>
            </a:endParaRPr>
          </a:p>
          <a:p>
            <a:pPr marL="0" lvl="0" indent="0" algn="l" rtl="0">
              <a:lnSpc>
                <a:spcPct val="115000"/>
              </a:lnSpc>
              <a:spcBef>
                <a:spcPts val="0"/>
              </a:spcBef>
              <a:spcAft>
                <a:spcPts val="0"/>
              </a:spcAft>
              <a:buNone/>
            </a:pPr>
            <a:endParaRPr sz="1100"/>
          </a:p>
          <a:p>
            <a:pPr marL="0" lvl="0" indent="0" algn="l" rtl="0">
              <a:lnSpc>
                <a:spcPct val="115000"/>
              </a:lnSpc>
              <a:spcBef>
                <a:spcPts val="0"/>
              </a:spcBef>
              <a:spcAft>
                <a:spcPts val="0"/>
              </a:spcAft>
              <a:buNone/>
            </a:pPr>
            <a:endParaRPr sz="1000">
              <a:latin typeface="Roboto"/>
              <a:ea typeface="Roboto"/>
              <a:cs typeface="Roboto"/>
              <a:sym typeface="Roboto"/>
            </a:endParaRPr>
          </a:p>
          <a:p>
            <a:pPr marL="0" lvl="0" indent="0" algn="l" rtl="0">
              <a:lnSpc>
                <a:spcPct val="115000"/>
              </a:lnSpc>
              <a:spcBef>
                <a:spcPts val="0"/>
              </a:spcBef>
              <a:spcAft>
                <a:spcPts val="0"/>
              </a:spcAft>
              <a:buNone/>
            </a:pPr>
            <a:endParaRPr sz="1000">
              <a:latin typeface="Roboto"/>
              <a:ea typeface="Roboto"/>
              <a:cs typeface="Roboto"/>
              <a:sym typeface="Roboto"/>
            </a:endParaRPr>
          </a:p>
          <a:p>
            <a:pPr marL="0" lvl="0" indent="0" algn="l" rtl="0">
              <a:lnSpc>
                <a:spcPct val="115000"/>
              </a:lnSpc>
              <a:spcBef>
                <a:spcPts val="0"/>
              </a:spcBef>
              <a:spcAft>
                <a:spcPts val="0"/>
              </a:spcAft>
              <a:buNone/>
            </a:pPr>
            <a:endParaRPr sz="1100"/>
          </a:p>
          <a:p>
            <a:pPr marL="0" lvl="0" indent="0" algn="l" rtl="0">
              <a:lnSpc>
                <a:spcPct val="115000"/>
              </a:lnSpc>
              <a:spcBef>
                <a:spcPts val="0"/>
              </a:spcBef>
              <a:spcAft>
                <a:spcPts val="0"/>
              </a:spcAft>
              <a:buNone/>
            </a:pPr>
            <a:endParaRPr sz="1000">
              <a:latin typeface="Roboto"/>
              <a:ea typeface="Roboto"/>
              <a:cs typeface="Roboto"/>
              <a:sym typeface="Roboto"/>
            </a:endParaRPr>
          </a:p>
          <a:p>
            <a:pPr marL="0" lvl="0" indent="0" algn="l" rtl="0">
              <a:lnSpc>
                <a:spcPct val="115000"/>
              </a:lnSpc>
              <a:spcBef>
                <a:spcPts val="0"/>
              </a:spcBef>
              <a:spcAft>
                <a:spcPts val="0"/>
              </a:spcAft>
              <a:buNone/>
            </a:pPr>
            <a:endParaRPr sz="1000">
              <a:latin typeface="Roboto"/>
              <a:ea typeface="Roboto"/>
              <a:cs typeface="Roboto"/>
              <a:sym typeface="Roboto"/>
            </a:endParaRPr>
          </a:p>
          <a:p>
            <a:pPr marL="0" lvl="0" indent="0" algn="l" rtl="0">
              <a:lnSpc>
                <a:spcPct val="115000"/>
              </a:lnSpc>
              <a:spcBef>
                <a:spcPts val="0"/>
              </a:spcBef>
              <a:spcAft>
                <a:spcPts val="0"/>
              </a:spcAft>
              <a:buNone/>
            </a:pPr>
            <a:endParaRPr sz="1000">
              <a:latin typeface="Roboto"/>
              <a:ea typeface="Roboto"/>
              <a:cs typeface="Roboto"/>
              <a:sym typeface="Roboto"/>
            </a:endParaRPr>
          </a:p>
          <a:p>
            <a:pPr marL="0" lvl="0" indent="0" algn="l" rtl="0">
              <a:lnSpc>
                <a:spcPct val="115000"/>
              </a:lnSpc>
              <a:spcBef>
                <a:spcPts val="0"/>
              </a:spcBef>
              <a:spcAft>
                <a:spcPts val="0"/>
              </a:spcAft>
              <a:buNone/>
            </a:pPr>
            <a:endParaRPr sz="1100"/>
          </a:p>
          <a:p>
            <a:pPr marL="0" lvl="0" indent="0" algn="l" rtl="0">
              <a:spcBef>
                <a:spcPts val="0"/>
              </a:spcBef>
              <a:spcAft>
                <a:spcPts val="0"/>
              </a:spcAft>
              <a:buNone/>
            </a:pPr>
            <a:endParaRPr sz="1000">
              <a:latin typeface="Roboto"/>
              <a:ea typeface="Roboto"/>
              <a:cs typeface="Roboto"/>
              <a:sym typeface="Roboto"/>
            </a:endParaRPr>
          </a:p>
          <a:p>
            <a:pPr marL="0" lvl="0" indent="0" algn="l" rtl="0">
              <a:spcBef>
                <a:spcPts val="0"/>
              </a:spcBef>
              <a:spcAft>
                <a:spcPts val="0"/>
              </a:spcAft>
              <a:buNone/>
            </a:pPr>
            <a:endParaRPr sz="1000">
              <a:latin typeface="Roboto"/>
              <a:ea typeface="Roboto"/>
              <a:cs typeface="Roboto"/>
              <a:sym typeface="Roboto"/>
            </a:endParaRPr>
          </a:p>
          <a:p>
            <a:pPr marL="0" lvl="0" indent="0" algn="l" rtl="0">
              <a:spcBef>
                <a:spcPts val="0"/>
              </a:spcBef>
              <a:spcAft>
                <a:spcPts val="0"/>
              </a:spcAft>
              <a:buNone/>
            </a:pPr>
            <a:endParaRPr sz="1000">
              <a:latin typeface="Roboto"/>
              <a:ea typeface="Roboto"/>
              <a:cs typeface="Roboto"/>
              <a:sym typeface="Roboto"/>
            </a:endParaRPr>
          </a:p>
        </p:txBody>
      </p:sp>
      <p:sp>
        <p:nvSpPr>
          <p:cNvPr id="122" name="Google Shape;122;p17"/>
          <p:cNvSpPr txBox="1"/>
          <p:nvPr/>
        </p:nvSpPr>
        <p:spPr>
          <a:xfrm>
            <a:off x="4771250" y="62925"/>
            <a:ext cx="4196100" cy="497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lt1"/>
              </a:solidFill>
              <a:latin typeface="Roboto"/>
              <a:ea typeface="Roboto"/>
              <a:cs typeface="Roboto"/>
              <a:sym typeface="Roboto"/>
            </a:endParaRPr>
          </a:p>
          <a:p>
            <a:pPr marL="0" lvl="0" indent="0" algn="l" rtl="0">
              <a:spcBef>
                <a:spcPts val="0"/>
              </a:spcBef>
              <a:spcAft>
                <a:spcPts val="0"/>
              </a:spcAft>
              <a:buNone/>
            </a:pPr>
            <a:r>
              <a:rPr lang="en" sz="1200" b="1" i="1">
                <a:solidFill>
                  <a:schemeClr val="lt1"/>
                </a:solidFill>
                <a:latin typeface="Roboto"/>
                <a:ea typeface="Roboto"/>
                <a:cs typeface="Roboto"/>
                <a:sym typeface="Roboto"/>
              </a:rPr>
              <a:t>Connection of MPI and SSH</a:t>
            </a:r>
            <a:endParaRPr sz="1200" b="1" i="1">
              <a:solidFill>
                <a:schemeClr val="lt1"/>
              </a:solidFill>
              <a:latin typeface="Roboto"/>
              <a:ea typeface="Roboto"/>
              <a:cs typeface="Roboto"/>
              <a:sym typeface="Roboto"/>
            </a:endParaRPr>
          </a:p>
          <a:p>
            <a:pPr marL="0" lvl="0" indent="0" algn="just" rtl="0">
              <a:spcBef>
                <a:spcPts val="0"/>
              </a:spcBef>
              <a:spcAft>
                <a:spcPts val="0"/>
              </a:spcAft>
              <a:buNone/>
            </a:pPr>
            <a:r>
              <a:rPr lang="en" sz="1200">
                <a:solidFill>
                  <a:schemeClr val="lt1"/>
                </a:solidFill>
                <a:latin typeface="Roboto"/>
                <a:ea typeface="Roboto"/>
                <a:cs typeface="Roboto"/>
                <a:sym typeface="Roboto"/>
              </a:rPr>
              <a:t>Then we installed MPICH2 which is the MPI-2 Implementation from UNIX labs, the process involved downloading of C compiler (gcc) and the .tar file from UNIX labs website, we downloaded the files and using mpich2-install commands, installed the library and then we ran the script displayed above for connecting MPI and SSH, so that we can use this MPI generated to pass on the messages to other networked node which is using Secure Remote Shells Login we created above. Using VIM text editor in Terminal we went to file in FS in /etc/hosts dir and added the IP of the to be passed node, in our case it is Computer (Slave Node) and then in Computer we used command mpd -h &lt;master&gt; -p 4000 &amp; to login into our master node forms server node. Then any file can be sent over using the terminal command mpiexec -n 4 /bin/hostname.</a:t>
            </a:r>
            <a:endParaRPr sz="1200">
              <a:solidFill>
                <a:schemeClr val="lt1"/>
              </a:solidFill>
              <a:latin typeface="Roboto"/>
              <a:ea typeface="Roboto"/>
              <a:cs typeface="Roboto"/>
              <a:sym typeface="Roboto"/>
            </a:endParaRPr>
          </a:p>
          <a:p>
            <a:pPr marL="0" lvl="0" indent="0" algn="l" rtl="0">
              <a:spcBef>
                <a:spcPts val="0"/>
              </a:spcBef>
              <a:spcAft>
                <a:spcPts val="0"/>
              </a:spcAft>
              <a:buNone/>
            </a:pPr>
            <a:endParaRPr sz="1200" b="1" i="1">
              <a:solidFill>
                <a:schemeClr val="lt1"/>
              </a:solidFill>
              <a:latin typeface="Roboto"/>
              <a:ea typeface="Roboto"/>
              <a:cs typeface="Roboto"/>
              <a:sym typeface="Roboto"/>
            </a:endParaRPr>
          </a:p>
          <a:p>
            <a:pPr marL="0" lvl="0" indent="0" algn="l" rtl="0">
              <a:spcBef>
                <a:spcPts val="0"/>
              </a:spcBef>
              <a:spcAft>
                <a:spcPts val="0"/>
              </a:spcAft>
              <a:buNone/>
            </a:pPr>
            <a:endParaRPr sz="1200" b="1" i="1">
              <a:solidFill>
                <a:schemeClr val="lt1"/>
              </a:solidFill>
              <a:latin typeface="Roboto"/>
              <a:ea typeface="Roboto"/>
              <a:cs typeface="Roboto"/>
              <a:sym typeface="Roboto"/>
            </a:endParaRPr>
          </a:p>
        </p:txBody>
      </p:sp>
      <p:pic>
        <p:nvPicPr>
          <p:cNvPr id="123" name="Google Shape;123;p17"/>
          <p:cNvPicPr preferRelativeResize="0"/>
          <p:nvPr/>
        </p:nvPicPr>
        <p:blipFill>
          <a:blip r:embed="rId3">
            <a:alphaModFix/>
          </a:blip>
          <a:stretch>
            <a:fillRect/>
          </a:stretch>
        </p:blipFill>
        <p:spPr>
          <a:xfrm>
            <a:off x="4885150" y="3463150"/>
            <a:ext cx="3693654" cy="1572275"/>
          </a:xfrm>
          <a:prstGeom prst="rect">
            <a:avLst/>
          </a:prstGeom>
          <a:noFill/>
          <a:ln>
            <a:noFill/>
          </a:ln>
        </p:spPr>
      </p:pic>
      <p:pic>
        <p:nvPicPr>
          <p:cNvPr id="124" name="Google Shape;124;p17"/>
          <p:cNvPicPr preferRelativeResize="0"/>
          <p:nvPr/>
        </p:nvPicPr>
        <p:blipFill>
          <a:blip r:embed="rId4">
            <a:alphaModFix/>
          </a:blip>
          <a:stretch>
            <a:fillRect/>
          </a:stretch>
        </p:blipFill>
        <p:spPr>
          <a:xfrm>
            <a:off x="152400" y="152400"/>
            <a:ext cx="4252050" cy="1300625"/>
          </a:xfrm>
          <a:prstGeom prst="rect">
            <a:avLst/>
          </a:prstGeom>
          <a:noFill/>
          <a:ln>
            <a:noFill/>
          </a:ln>
        </p:spPr>
      </p:pic>
      <p:pic>
        <p:nvPicPr>
          <p:cNvPr id="125" name="Google Shape;125;p17"/>
          <p:cNvPicPr preferRelativeResize="0"/>
          <p:nvPr/>
        </p:nvPicPr>
        <p:blipFill>
          <a:blip r:embed="rId5">
            <a:alphaModFix/>
          </a:blip>
          <a:stretch>
            <a:fillRect/>
          </a:stretch>
        </p:blipFill>
        <p:spPr>
          <a:xfrm>
            <a:off x="125000" y="1470664"/>
            <a:ext cx="4252050" cy="136868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8"/>
          <p:cNvSpPr txBox="1"/>
          <p:nvPr/>
        </p:nvSpPr>
        <p:spPr>
          <a:xfrm>
            <a:off x="4572000" y="131775"/>
            <a:ext cx="4364100" cy="31065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000">
                <a:solidFill>
                  <a:schemeClr val="lt1"/>
                </a:solidFill>
                <a:latin typeface="Roboto"/>
                <a:ea typeface="Roboto"/>
                <a:cs typeface="Roboto"/>
                <a:sym typeface="Roboto"/>
              </a:rPr>
              <a:t>When we tried issuing commands from MPI and SSH to our Slave Node from Master node data is received in packets of size 32 Bytes, to confirm whether the data being sent over is from Slave node, we tried sending data from Slave node and the result was Successful, indeed the nodes were connected as in LAN and MPI-SSH was working.</a:t>
            </a:r>
            <a:endParaRPr sz="1000">
              <a:solidFill>
                <a:schemeClr val="lt1"/>
              </a:solidFill>
              <a:latin typeface="Roboto"/>
              <a:ea typeface="Roboto"/>
              <a:cs typeface="Roboto"/>
              <a:sym typeface="Roboto"/>
            </a:endParaRPr>
          </a:p>
          <a:p>
            <a:pPr marL="0" lvl="0" indent="0" algn="just" rtl="0">
              <a:spcBef>
                <a:spcPts val="0"/>
              </a:spcBef>
              <a:spcAft>
                <a:spcPts val="0"/>
              </a:spcAft>
              <a:buNone/>
            </a:pPr>
            <a:endParaRPr sz="1000">
              <a:solidFill>
                <a:schemeClr val="lt1"/>
              </a:solidFill>
              <a:latin typeface="Roboto"/>
              <a:ea typeface="Roboto"/>
              <a:cs typeface="Roboto"/>
              <a:sym typeface="Roboto"/>
            </a:endParaRPr>
          </a:p>
          <a:p>
            <a:pPr marL="0" lvl="0" indent="0" algn="l" rtl="0">
              <a:spcBef>
                <a:spcPts val="0"/>
              </a:spcBef>
              <a:spcAft>
                <a:spcPts val="0"/>
              </a:spcAft>
              <a:buNone/>
            </a:pPr>
            <a:endParaRPr sz="1000">
              <a:solidFill>
                <a:schemeClr val="lt1"/>
              </a:solidFill>
              <a:latin typeface="Roboto"/>
              <a:ea typeface="Roboto"/>
              <a:cs typeface="Roboto"/>
              <a:sym typeface="Roboto"/>
            </a:endParaRPr>
          </a:p>
          <a:p>
            <a:pPr marL="0" lvl="0" indent="0" algn="l" rtl="0">
              <a:spcBef>
                <a:spcPts val="0"/>
              </a:spcBef>
              <a:spcAft>
                <a:spcPts val="0"/>
              </a:spcAft>
              <a:buNone/>
            </a:pPr>
            <a:endParaRPr sz="1000">
              <a:solidFill>
                <a:schemeClr val="lt1"/>
              </a:solidFill>
              <a:latin typeface="Roboto"/>
              <a:ea typeface="Roboto"/>
              <a:cs typeface="Roboto"/>
              <a:sym typeface="Roboto"/>
            </a:endParaRPr>
          </a:p>
        </p:txBody>
      </p:sp>
      <p:sp>
        <p:nvSpPr>
          <p:cNvPr id="131" name="Google Shape;131;p18"/>
          <p:cNvSpPr txBox="1"/>
          <p:nvPr/>
        </p:nvSpPr>
        <p:spPr>
          <a:xfrm>
            <a:off x="161675" y="131775"/>
            <a:ext cx="4083600" cy="57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latin typeface="Roboto"/>
                <a:ea typeface="Roboto"/>
                <a:cs typeface="Roboto"/>
                <a:sym typeface="Roboto"/>
              </a:rPr>
              <a:t>BEOWULF CLUSTER: Connections in GNU/Linux</a:t>
            </a:r>
            <a:endParaRPr b="1" i="1">
              <a:latin typeface="Roboto"/>
              <a:ea typeface="Roboto"/>
              <a:cs typeface="Roboto"/>
              <a:sym typeface="Roboto"/>
            </a:endParaRPr>
          </a:p>
          <a:p>
            <a:pPr marL="0" lvl="0" indent="0" algn="l" rtl="0">
              <a:spcBef>
                <a:spcPts val="0"/>
              </a:spcBef>
              <a:spcAft>
                <a:spcPts val="0"/>
              </a:spcAft>
              <a:buNone/>
            </a:pPr>
            <a:endParaRPr b="1" i="1">
              <a:latin typeface="Roboto"/>
              <a:ea typeface="Roboto"/>
              <a:cs typeface="Roboto"/>
              <a:sym typeface="Roboto"/>
            </a:endParaRPr>
          </a:p>
        </p:txBody>
      </p:sp>
      <p:sp>
        <p:nvSpPr>
          <p:cNvPr id="132" name="Google Shape;132;p18"/>
          <p:cNvSpPr txBox="1"/>
          <p:nvPr/>
        </p:nvSpPr>
        <p:spPr>
          <a:xfrm>
            <a:off x="186725" y="709575"/>
            <a:ext cx="4133700" cy="43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p>
            <a:pPr marL="0" lvl="0" indent="0" algn="l" rtl="0">
              <a:spcBef>
                <a:spcPts val="0"/>
              </a:spcBef>
              <a:spcAft>
                <a:spcPts val="0"/>
              </a:spcAft>
              <a:buNone/>
            </a:pPr>
            <a:r>
              <a:rPr lang="en" sz="1200">
                <a:latin typeface="Roboto"/>
                <a:ea typeface="Roboto"/>
                <a:cs typeface="Roboto"/>
                <a:sym typeface="Roboto"/>
              </a:rPr>
              <a:t> We added new users on both master and slave nodes as “master” and “slave” using [sudo useradd &lt;username&gt;] command and setting up the process for them, here you can see the snapshot of Master Node User creation and setup. Similarly another user as “slave” is created on Windows 10 PC using WSL for GNU/Linux Ubuntu. We issued ping commands like ping &lt;ipv4 address&gt;, and the PC (slave) returned us 52 bytes of data. This confirms that LAN is established and our nodes are interacting.</a:t>
            </a: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p:txBody>
      </p:sp>
      <p:pic>
        <p:nvPicPr>
          <p:cNvPr id="133" name="Google Shape;133;p18"/>
          <p:cNvPicPr preferRelativeResize="0"/>
          <p:nvPr/>
        </p:nvPicPr>
        <p:blipFill>
          <a:blip r:embed="rId3">
            <a:alphaModFix/>
          </a:blip>
          <a:stretch>
            <a:fillRect/>
          </a:stretch>
        </p:blipFill>
        <p:spPr>
          <a:xfrm>
            <a:off x="265125" y="552575"/>
            <a:ext cx="3456650" cy="2592500"/>
          </a:xfrm>
          <a:prstGeom prst="rect">
            <a:avLst/>
          </a:prstGeom>
          <a:noFill/>
          <a:ln>
            <a:noFill/>
          </a:ln>
        </p:spPr>
      </p:pic>
      <p:pic>
        <p:nvPicPr>
          <p:cNvPr id="134" name="Google Shape;134;p18"/>
          <p:cNvPicPr preferRelativeResize="0"/>
          <p:nvPr/>
        </p:nvPicPr>
        <p:blipFill rotWithShape="1">
          <a:blip r:embed="rId4">
            <a:alphaModFix/>
          </a:blip>
          <a:srcRect r="13569"/>
          <a:stretch/>
        </p:blipFill>
        <p:spPr>
          <a:xfrm>
            <a:off x="4887625" y="1136649"/>
            <a:ext cx="3880576" cy="1208775"/>
          </a:xfrm>
          <a:prstGeom prst="rect">
            <a:avLst/>
          </a:prstGeom>
          <a:noFill/>
          <a:ln>
            <a:noFill/>
          </a:ln>
        </p:spPr>
      </p:pic>
      <p:pic>
        <p:nvPicPr>
          <p:cNvPr id="135" name="Google Shape;135;p18"/>
          <p:cNvPicPr preferRelativeResize="0"/>
          <p:nvPr/>
        </p:nvPicPr>
        <p:blipFill rotWithShape="1">
          <a:blip r:embed="rId5">
            <a:alphaModFix/>
          </a:blip>
          <a:srcRect b="8734"/>
          <a:stretch/>
        </p:blipFill>
        <p:spPr>
          <a:xfrm>
            <a:off x="4934200" y="2408875"/>
            <a:ext cx="3787425" cy="2438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9"/>
          <p:cNvSpPr txBox="1"/>
          <p:nvPr/>
        </p:nvSpPr>
        <p:spPr>
          <a:xfrm>
            <a:off x="4572000" y="131775"/>
            <a:ext cx="4364100" cy="31065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200">
                <a:solidFill>
                  <a:schemeClr val="lt1"/>
                </a:solidFill>
                <a:latin typeface="Roboto"/>
                <a:ea typeface="Roboto"/>
                <a:cs typeface="Roboto"/>
                <a:sym typeface="Roboto"/>
              </a:rPr>
              <a:t>The penultimate step now is to run a parallel process and test whether the parallel processing has helped us to get better in computation and solve more challenging tasks by creating a low-cost supercomputer. For selecting of what process we needed, we wrote a small C++ Source Code which runs and does the same thing from different sources that finally prints the rank of the same process executed from different sources, we took 5 cases out of which the 3rd case was when we passed the file using MPI, that processes executed the fastest and took the least amount of time as compared to the time taken by the same process when executed solely on Master or Slave Node.</a:t>
            </a:r>
            <a:endParaRPr sz="1200">
              <a:solidFill>
                <a:schemeClr val="lt1"/>
              </a:solidFill>
              <a:latin typeface="Roboto"/>
              <a:ea typeface="Roboto"/>
              <a:cs typeface="Roboto"/>
              <a:sym typeface="Roboto"/>
            </a:endParaRPr>
          </a:p>
          <a:p>
            <a:pPr marL="0" lvl="0" indent="0" algn="just" rtl="0">
              <a:spcBef>
                <a:spcPts val="0"/>
              </a:spcBef>
              <a:spcAft>
                <a:spcPts val="0"/>
              </a:spcAft>
              <a:buNone/>
            </a:pPr>
            <a:endParaRPr sz="1200">
              <a:solidFill>
                <a:schemeClr val="lt1"/>
              </a:solidFill>
              <a:latin typeface="Roboto"/>
              <a:ea typeface="Roboto"/>
              <a:cs typeface="Roboto"/>
              <a:sym typeface="Roboto"/>
            </a:endParaRPr>
          </a:p>
          <a:p>
            <a:pPr marL="0" lvl="0" indent="0" algn="just" rtl="0">
              <a:spcBef>
                <a:spcPts val="0"/>
              </a:spcBef>
              <a:spcAft>
                <a:spcPts val="0"/>
              </a:spcAft>
              <a:buNone/>
            </a:pPr>
            <a:r>
              <a:rPr lang="en" sz="1200">
                <a:solidFill>
                  <a:schemeClr val="lt1"/>
                </a:solidFill>
                <a:latin typeface="Roboto"/>
                <a:ea typeface="Roboto"/>
                <a:cs typeface="Roboto"/>
                <a:sym typeface="Roboto"/>
              </a:rPr>
              <a:t>To run the above mentioned code, we installed from the help of package manager mpich code runner which builds and executes the C++ Code using Mingw g++ compiler and MPI.</a:t>
            </a:r>
            <a:endParaRPr sz="1200">
              <a:solidFill>
                <a:schemeClr val="lt1"/>
              </a:solidFill>
              <a:latin typeface="Roboto"/>
              <a:ea typeface="Roboto"/>
              <a:cs typeface="Roboto"/>
              <a:sym typeface="Roboto"/>
            </a:endParaRPr>
          </a:p>
          <a:p>
            <a:pPr marL="0" lvl="0" indent="0" algn="just" rtl="0">
              <a:spcBef>
                <a:spcPts val="0"/>
              </a:spcBef>
              <a:spcAft>
                <a:spcPts val="0"/>
              </a:spcAft>
              <a:buNone/>
            </a:pPr>
            <a:r>
              <a:rPr lang="en" sz="1200">
                <a:solidFill>
                  <a:schemeClr val="lt1"/>
                </a:solidFill>
                <a:latin typeface="Roboto"/>
                <a:ea typeface="Roboto"/>
                <a:cs typeface="Roboto"/>
                <a:sym typeface="Roboto"/>
              </a:rPr>
              <a:t>&gt; mpicc ParallelProcess.cpp -o ParallelProcess</a:t>
            </a:r>
            <a:endParaRPr sz="1200">
              <a:solidFill>
                <a:schemeClr val="lt1"/>
              </a:solidFill>
              <a:latin typeface="Roboto"/>
              <a:ea typeface="Roboto"/>
              <a:cs typeface="Roboto"/>
              <a:sym typeface="Roboto"/>
            </a:endParaRPr>
          </a:p>
          <a:p>
            <a:pPr marL="0" lvl="0" indent="0" algn="just" rtl="0">
              <a:spcBef>
                <a:spcPts val="0"/>
              </a:spcBef>
              <a:spcAft>
                <a:spcPts val="0"/>
              </a:spcAft>
              <a:buNone/>
            </a:pPr>
            <a:r>
              <a:rPr lang="en" sz="1200">
                <a:solidFill>
                  <a:schemeClr val="lt1"/>
                </a:solidFill>
                <a:latin typeface="Roboto"/>
                <a:ea typeface="Roboto"/>
                <a:cs typeface="Roboto"/>
                <a:sym typeface="Roboto"/>
              </a:rPr>
              <a:t>&gt; mpirun -np 5 ./ParallelProcess</a:t>
            </a:r>
            <a:endParaRPr sz="1200">
              <a:solidFill>
                <a:schemeClr val="lt1"/>
              </a:solidFill>
              <a:latin typeface="Roboto"/>
              <a:ea typeface="Roboto"/>
              <a:cs typeface="Roboto"/>
              <a:sym typeface="Roboto"/>
            </a:endParaRPr>
          </a:p>
          <a:p>
            <a:pPr marL="0" lvl="0" indent="0" algn="just" rtl="0">
              <a:spcBef>
                <a:spcPts val="0"/>
              </a:spcBef>
              <a:spcAft>
                <a:spcPts val="0"/>
              </a:spcAft>
              <a:buNone/>
            </a:pPr>
            <a:endParaRPr sz="1200">
              <a:solidFill>
                <a:schemeClr val="lt1"/>
              </a:solidFill>
              <a:latin typeface="Roboto"/>
              <a:ea typeface="Roboto"/>
              <a:cs typeface="Roboto"/>
              <a:sym typeface="Roboto"/>
            </a:endParaRPr>
          </a:p>
          <a:p>
            <a:pPr marL="0" lvl="0" indent="0" algn="just" rtl="0">
              <a:spcBef>
                <a:spcPts val="0"/>
              </a:spcBef>
              <a:spcAft>
                <a:spcPts val="0"/>
              </a:spcAft>
              <a:buNone/>
            </a:pPr>
            <a:endParaRPr sz="1200">
              <a:solidFill>
                <a:schemeClr val="lt1"/>
              </a:solidFill>
              <a:latin typeface="Roboto"/>
              <a:ea typeface="Roboto"/>
              <a:cs typeface="Roboto"/>
              <a:sym typeface="Roboto"/>
            </a:endParaRPr>
          </a:p>
        </p:txBody>
      </p:sp>
      <p:sp>
        <p:nvSpPr>
          <p:cNvPr id="141" name="Google Shape;141;p19"/>
          <p:cNvSpPr txBox="1"/>
          <p:nvPr/>
        </p:nvSpPr>
        <p:spPr>
          <a:xfrm>
            <a:off x="161675" y="131775"/>
            <a:ext cx="4083600" cy="57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latin typeface="Roboto"/>
                <a:ea typeface="Roboto"/>
                <a:cs typeface="Roboto"/>
                <a:sym typeface="Roboto"/>
              </a:rPr>
              <a:t>BEOWULF CLUSTER: Testing GNU/Linux</a:t>
            </a:r>
            <a:endParaRPr b="1" i="1">
              <a:latin typeface="Roboto"/>
              <a:ea typeface="Roboto"/>
              <a:cs typeface="Roboto"/>
              <a:sym typeface="Roboto"/>
            </a:endParaRPr>
          </a:p>
          <a:p>
            <a:pPr marL="0" lvl="0" indent="0" algn="l" rtl="0">
              <a:spcBef>
                <a:spcPts val="0"/>
              </a:spcBef>
              <a:spcAft>
                <a:spcPts val="0"/>
              </a:spcAft>
              <a:buNone/>
            </a:pPr>
            <a:endParaRPr b="1" i="1">
              <a:latin typeface="Roboto"/>
              <a:ea typeface="Roboto"/>
              <a:cs typeface="Roboto"/>
              <a:sym typeface="Roboto"/>
            </a:endParaRPr>
          </a:p>
        </p:txBody>
      </p:sp>
      <p:sp>
        <p:nvSpPr>
          <p:cNvPr id="142" name="Google Shape;142;p19"/>
          <p:cNvSpPr txBox="1"/>
          <p:nvPr/>
        </p:nvSpPr>
        <p:spPr>
          <a:xfrm>
            <a:off x="136625" y="534225"/>
            <a:ext cx="4133700" cy="43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p>
            <a:pPr marL="0" lvl="0" indent="0" algn="just" rtl="0">
              <a:spcBef>
                <a:spcPts val="0"/>
              </a:spcBef>
              <a:spcAft>
                <a:spcPts val="0"/>
              </a:spcAft>
              <a:buNone/>
            </a:pPr>
            <a:r>
              <a:rPr lang="en" sz="1200">
                <a:latin typeface="Roboto"/>
                <a:ea typeface="Roboto"/>
                <a:cs typeface="Roboto"/>
                <a:sym typeface="Roboto"/>
              </a:rPr>
              <a:t>Now to access files and not just send data we used the above commands as mentioned in the Blog Post on Building Cluster by Serrano Pereira in order to share the NFS /home directory.</a:t>
            </a:r>
            <a:endParaRPr sz="1200">
              <a:latin typeface="Roboto"/>
              <a:ea typeface="Roboto"/>
              <a:cs typeface="Roboto"/>
              <a:sym typeface="Roboto"/>
            </a:endParaRPr>
          </a:p>
          <a:p>
            <a:pPr marL="0" lvl="0" indent="0" algn="just" rtl="0">
              <a:spcBef>
                <a:spcPts val="0"/>
              </a:spcBef>
              <a:spcAft>
                <a:spcPts val="0"/>
              </a:spcAft>
              <a:buNone/>
            </a:pPr>
            <a:endParaRPr sz="1200">
              <a:latin typeface="Roboto"/>
              <a:ea typeface="Roboto"/>
              <a:cs typeface="Roboto"/>
              <a:sym typeface="Roboto"/>
            </a:endParaRPr>
          </a:p>
          <a:p>
            <a:pPr marL="0" lvl="0" indent="0" algn="just" rtl="0">
              <a:spcBef>
                <a:spcPts val="0"/>
              </a:spcBef>
              <a:spcAft>
                <a:spcPts val="0"/>
              </a:spcAft>
              <a:buNone/>
            </a:pPr>
            <a:r>
              <a:rPr lang="en" sz="1200">
                <a:latin typeface="Roboto"/>
                <a:ea typeface="Roboto"/>
                <a:cs typeface="Roboto"/>
                <a:sym typeface="Roboto"/>
              </a:rPr>
              <a:t>Since both nodes are having their independent processes being run, we need some sort of process manager so we used Hydra Process manager which is configured for uses of MPICH.</a:t>
            </a: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p:txBody>
      </p:sp>
      <p:sp>
        <p:nvSpPr>
          <p:cNvPr id="143" name="Google Shape;143;p19"/>
          <p:cNvSpPr txBox="1"/>
          <p:nvPr/>
        </p:nvSpPr>
        <p:spPr>
          <a:xfrm>
            <a:off x="4637100" y="3375175"/>
            <a:ext cx="4233900" cy="141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a:solidFill>
                <a:schemeClr val="lt1"/>
              </a:solidFill>
              <a:latin typeface="Roboto"/>
              <a:ea typeface="Roboto"/>
              <a:cs typeface="Roboto"/>
              <a:sym typeface="Roboto"/>
            </a:endParaRPr>
          </a:p>
        </p:txBody>
      </p:sp>
      <p:pic>
        <p:nvPicPr>
          <p:cNvPr id="144" name="Google Shape;144;p19"/>
          <p:cNvPicPr preferRelativeResize="0"/>
          <p:nvPr/>
        </p:nvPicPr>
        <p:blipFill>
          <a:blip r:embed="rId3">
            <a:alphaModFix/>
          </a:blip>
          <a:stretch>
            <a:fillRect/>
          </a:stretch>
        </p:blipFill>
        <p:spPr>
          <a:xfrm>
            <a:off x="161675" y="534225"/>
            <a:ext cx="4133701" cy="2717773"/>
          </a:xfrm>
          <a:prstGeom prst="rect">
            <a:avLst/>
          </a:prstGeom>
          <a:noFill/>
          <a:ln>
            <a:noFill/>
          </a:ln>
        </p:spPr>
      </p:pic>
      <p:pic>
        <p:nvPicPr>
          <p:cNvPr id="145" name="Google Shape;145;p19"/>
          <p:cNvPicPr preferRelativeResize="0"/>
          <p:nvPr/>
        </p:nvPicPr>
        <p:blipFill rotWithShape="1">
          <a:blip r:embed="rId4">
            <a:alphaModFix/>
          </a:blip>
          <a:srcRect r="14118" b="36159"/>
          <a:stretch/>
        </p:blipFill>
        <p:spPr>
          <a:xfrm>
            <a:off x="4637100" y="3535800"/>
            <a:ext cx="3344450" cy="1462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Google Shape;150;p20"/>
          <p:cNvPicPr preferRelativeResize="0"/>
          <p:nvPr/>
        </p:nvPicPr>
        <p:blipFill>
          <a:blip r:embed="rId3">
            <a:alphaModFix/>
          </a:blip>
          <a:stretch>
            <a:fillRect/>
          </a:stretch>
        </p:blipFill>
        <p:spPr>
          <a:xfrm>
            <a:off x="277675" y="609824"/>
            <a:ext cx="5070926" cy="3653126"/>
          </a:xfrm>
          <a:prstGeom prst="rect">
            <a:avLst/>
          </a:prstGeom>
          <a:noFill/>
          <a:ln>
            <a:noFill/>
          </a:ln>
        </p:spPr>
      </p:pic>
      <p:pic>
        <p:nvPicPr>
          <p:cNvPr id="151" name="Google Shape;151;p20"/>
          <p:cNvPicPr preferRelativeResize="0"/>
          <p:nvPr/>
        </p:nvPicPr>
        <p:blipFill>
          <a:blip r:embed="rId4">
            <a:alphaModFix/>
          </a:blip>
          <a:stretch>
            <a:fillRect/>
          </a:stretch>
        </p:blipFill>
        <p:spPr>
          <a:xfrm>
            <a:off x="5509125" y="609825"/>
            <a:ext cx="3334000" cy="35904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21"/>
          <p:cNvPicPr preferRelativeResize="0"/>
          <p:nvPr/>
        </p:nvPicPr>
        <p:blipFill>
          <a:blip r:embed="rId3">
            <a:alphaModFix/>
          </a:blip>
          <a:stretch>
            <a:fillRect/>
          </a:stretch>
        </p:blipFill>
        <p:spPr>
          <a:xfrm>
            <a:off x="1577125" y="76950"/>
            <a:ext cx="5622224" cy="3373350"/>
          </a:xfrm>
          <a:prstGeom prst="rect">
            <a:avLst/>
          </a:prstGeom>
          <a:noFill/>
          <a:ln>
            <a:noFill/>
          </a:ln>
        </p:spPr>
      </p:pic>
      <p:sp>
        <p:nvSpPr>
          <p:cNvPr id="157" name="Google Shape;157;p21"/>
          <p:cNvSpPr txBox="1"/>
          <p:nvPr/>
        </p:nvSpPr>
        <p:spPr>
          <a:xfrm>
            <a:off x="349550" y="3450300"/>
            <a:ext cx="8343600" cy="1693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b="1">
                <a:solidFill>
                  <a:schemeClr val="lt1"/>
                </a:solidFill>
              </a:rPr>
              <a:t>We can see the outcome of compiling the previously mentioned codes, the C++ Source Code is passed to 5 different channels, some of them involve testing on only one single node at a time, some of them involved partial sharing some of them involve equal sharing. As we can see here that the call number 3rd comes out as Rank 0 which means minimum time amongst all of the processes, that shows that our Locally created Beowulf Cluster has the fastest execution of the processes involved.</a:t>
            </a:r>
            <a:endParaRPr b="1">
              <a:solidFill>
                <a:schemeClr val="lt1"/>
              </a:solidFill>
            </a:endParaRPr>
          </a:p>
          <a:p>
            <a:pPr marL="0" lvl="0" indent="0" algn="l" rtl="0">
              <a:spcBef>
                <a:spcPts val="0"/>
              </a:spcBef>
              <a:spcAft>
                <a:spcPts val="0"/>
              </a:spcAft>
              <a:buNone/>
            </a:pPr>
            <a:endParaRPr b="1">
              <a:solidFill>
                <a:schemeClr val="lt1"/>
              </a:solidFill>
            </a:endParaRPr>
          </a:p>
        </p:txBody>
      </p:sp>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1784</Words>
  <Application>Microsoft Office PowerPoint</Application>
  <PresentationFormat>On-screen Show (16:9)</PresentationFormat>
  <Paragraphs>140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Roboto</vt:lpstr>
      <vt:lpstr>Geometric</vt:lpstr>
      <vt:lpstr>Computer Networks Innovative Project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Networks Innovative Project </dc:title>
  <cp:lastModifiedBy>ROHAN SINGH DHAKA</cp:lastModifiedBy>
  <cp:revision>1</cp:revision>
  <dcterms:modified xsi:type="dcterms:W3CDTF">2021-09-15T04:30:44Z</dcterms:modified>
</cp:coreProperties>
</file>